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La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elle jamous" initials="" lastIdx="1" clrIdx="0"/>
  <p:cmAuthor id="1" name="nessim louaf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A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227454-23A7-425C-97AA-A9A011ACAEDD}">
  <a:tblStyle styleId="{46227454-23A7-425C-97AA-A9A011ACA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99E623-6D8C-4747-A37E-7FE135481B9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21T09:29:07.874" idx="1">
    <p:pos x="6000" y="0"/>
    <p:text>on ajoute la un truc pour dire qu'on cherche des metrics a comparer?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0T09:31:58.749" idx="1">
    <p:pos x="3176" y="931"/>
    <p:text>la aussi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adfbe31c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adfbe31ca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12adfbe31ca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afd21e8c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afd21e8c4_0_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2afd21e8c4_0_6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afd21e8c4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afd21e8c4_0_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#e7e6e6</a:t>
            </a:r>
            <a:endParaRPr/>
          </a:p>
        </p:txBody>
      </p:sp>
      <p:sp>
        <p:nvSpPr>
          <p:cNvPr id="301" name="Google Shape;301;g12afd21e8c4_0_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afd21e8c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afd21e8c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afd21e8c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adfbe31c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adfbe31c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 refaire ? </a:t>
            </a:r>
            <a:endParaRPr/>
          </a:p>
        </p:txBody>
      </p:sp>
      <p:sp>
        <p:nvSpPr>
          <p:cNvPr id="356" name="Google Shape;356;g12adfbe31ca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afd21e8c4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afd21e8c4_0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2afd21e8c4_0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afd21e8c4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afd21e8c4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2afd21e8c4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adfbe31c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adfbe31ca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2adfbe31ca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adfbe31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adfbe31ca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2adfbe31ca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afd21e8c4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afd21e8c4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add the </a:t>
            </a:r>
            <a:endParaRPr/>
          </a:p>
        </p:txBody>
      </p:sp>
      <p:sp>
        <p:nvSpPr>
          <p:cNvPr id="534" name="Google Shape;534;g12afd21e8c4_0_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adfbe31c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adfbe31ca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2adfbe31ca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adfbe31c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adfbe31ca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2adfbe31ca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afd21e8c4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afd21e8c4_0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2afd21e8c4_0_5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afd21e8c4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afd21e8c4_0_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2afd21e8c4_0_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adfbe31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adfbe31c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talk about integrase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12adfbe31c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d9ea170d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d9ea170db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12d9ea170db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afd21e8c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afd21e8c4_0_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 NAND </a:t>
            </a:r>
            <a:endParaRPr/>
          </a:p>
        </p:txBody>
      </p:sp>
      <p:sp>
        <p:nvSpPr>
          <p:cNvPr id="691" name="Google Shape;691;g12afd21e8c4_0_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c1ec5b97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c1ec5b97d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2c1ec5b97d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aae0375d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aae0375d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12aae0375d0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be12ad66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2be12ad662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12be12ad662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aae0375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aae0375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12aae0375d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afd21e8c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afd21e8c4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12afd21e8c4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9ea170db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9ea170db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12d9ea170db_1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adfbe31c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adfbe31ca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2adfbe31ca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d5b6ad3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d5b6ad3b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12d5b6ad3b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afd21e8c4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2afd21e8c4_0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12afd21e8c4_0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adfbe31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adfbe31c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12adfbe31c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afd21e8c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afd21e8c4_0_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12afd21e8c4_0_7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afd21e8c4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2afd21e8c4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12afd21e8c4_0_6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2afd21e8c4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2afd21e8c4_0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12afd21e8c4_0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afd21e8c4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afd21e8c4_0_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12afd21e8c4_0_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afd21e8c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afd21e8c4_0_3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12afd21e8c4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2afd21e8c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2afd21e8c4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12afd21e8c4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be12ad66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be12ad662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2be12ad662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afd21e8c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2afd21e8c4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12afd21e8c4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2afd21e8c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2afd21e8c4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g12afd21e8c4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2afd21e8c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2afd21e8c4_0_8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12afd21e8c4_0_8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afd21e8c4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afd21e8c4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g12afd21e8c4_0_4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adfbe3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adfbe31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2adfbe31c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adfbe31c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adfbe31c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2adfbe31c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be12ad66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be12ad662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2be12ad662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d9ea170d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d9ea170db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 NAND </a:t>
            </a:r>
            <a:endParaRPr/>
          </a:p>
        </p:txBody>
      </p:sp>
      <p:sp>
        <p:nvSpPr>
          <p:cNvPr id="239" name="Google Shape;239;g12d9ea170db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 + multimedia 2">
  <p:cSld name="Page de texte + multimedia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515341" y="1625927"/>
            <a:ext cx="6819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1515341" y="2777654"/>
            <a:ext cx="68199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Logo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Une + Image">
  <p:cSld name="Page de Une +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696923" y="3366799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696923" y="3846754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2000"/>
              <a:buNone/>
              <a:defRPr sz="2000">
                <a:solidFill>
                  <a:srgbClr val="008AA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0" y="1280448"/>
            <a:ext cx="9144000" cy="20787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3"/>
          </p:nvPr>
        </p:nvSpPr>
        <p:spPr>
          <a:xfrm>
            <a:off x="3754438" y="4167188"/>
            <a:ext cx="47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1400"/>
              <a:buFont typeface="Arial"/>
              <a:buNone/>
              <a:defRPr sz="1400" b="1" i="0">
                <a:solidFill>
                  <a:srgbClr val="008A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4"/>
          </p:nvPr>
        </p:nvSpPr>
        <p:spPr>
          <a:xfrm>
            <a:off x="1696923" y="416718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Une (sans image)">
  <p:cSld name="Page de Une (sans image)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1558378" y="1662690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558378" y="21426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2000"/>
              <a:buNone/>
              <a:defRPr sz="2000">
                <a:solidFill>
                  <a:srgbClr val="008AAE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3615893" y="2463079"/>
            <a:ext cx="476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AAE"/>
              </a:buClr>
              <a:buSzPts val="1400"/>
              <a:buFont typeface="Arial"/>
              <a:buNone/>
              <a:defRPr sz="1400" b="1" i="0">
                <a:solidFill>
                  <a:srgbClr val="008A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85A8"/>
              </a:buClr>
              <a:buSzPts val="1400"/>
              <a:buFont typeface="Arial"/>
              <a:buNone/>
              <a:defRPr sz="1400" b="1" i="0">
                <a:solidFill>
                  <a:srgbClr val="1385A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3"/>
          </p:nvPr>
        </p:nvSpPr>
        <p:spPr>
          <a:xfrm>
            <a:off x="1558925" y="246340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 i="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ommaire">
  <p:cSld name="Page Sommai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1558378" y="1145254"/>
            <a:ext cx="6818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558378" y="1770236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1385A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">
  <p:cSld name="Page de Tex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1516063" y="1569244"/>
            <a:ext cx="68199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de Texte + multimedia 1">
  <p:cSld name="Page de Texte + multimedia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rgbClr val="008AA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cap="none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1515341" y="1625926"/>
            <a:ext cx="3624600" cy="30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5292726" y="1626394"/>
            <a:ext cx="30426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2"/>
          </p:nvPr>
        </p:nvSpPr>
        <p:spPr>
          <a:xfrm>
            <a:off x="23036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Limits of the system : 3 inputs</a:t>
            </a:r>
            <a:endParaRPr dirty="0"/>
          </a:p>
        </p:txBody>
      </p:sp>
      <p:sp>
        <p:nvSpPr>
          <p:cNvPr id="273" name="Google Shape;273;p1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8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29438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" y="1643049"/>
            <a:ext cx="3620102" cy="2560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18"/>
          <p:cNvGraphicFramePr/>
          <p:nvPr/>
        </p:nvGraphicFramePr>
        <p:xfrm>
          <a:off x="3706450" y="1217638"/>
          <a:ext cx="1195400" cy="286717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1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8" name="Google Shape;288;p18"/>
          <p:cNvGrpSpPr/>
          <p:nvPr/>
        </p:nvGrpSpPr>
        <p:grpSpPr>
          <a:xfrm>
            <a:off x="4900625" y="1857375"/>
            <a:ext cx="1288150" cy="2227500"/>
            <a:chOff x="4900625" y="1857375"/>
            <a:chExt cx="1288150" cy="2227500"/>
          </a:xfrm>
        </p:grpSpPr>
        <p:sp>
          <p:nvSpPr>
            <p:cNvPr id="289" name="Google Shape;289;p18"/>
            <p:cNvSpPr/>
            <p:nvPr/>
          </p:nvSpPr>
          <p:spPr>
            <a:xfrm>
              <a:off x="5974575" y="2143125"/>
              <a:ext cx="214200" cy="928800"/>
            </a:xfrm>
            <a:prstGeom prst="leftBrace">
              <a:avLst>
                <a:gd name="adj1" fmla="val 50000"/>
                <a:gd name="adj2" fmla="val 5153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4900625" y="1857375"/>
              <a:ext cx="154200" cy="22275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1" name="Google Shape;291;p18"/>
            <p:cNvCxnSpPr>
              <a:stCxn id="290" idx="1"/>
              <a:endCxn id="289" idx="1"/>
            </p:cNvCxnSpPr>
            <p:nvPr/>
          </p:nvCxnSpPr>
          <p:spPr>
            <a:xfrm rot="10800000" flipH="1">
              <a:off x="5054825" y="2621625"/>
              <a:ext cx="919800" cy="349500"/>
            </a:xfrm>
            <a:prstGeom prst="curvedConnector5">
              <a:avLst>
                <a:gd name="adj1" fmla="val 33918"/>
                <a:gd name="adj2" fmla="val 90036"/>
                <a:gd name="adj3" fmla="val 741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2" name="Google Shape;292;p18"/>
          <p:cNvGrpSpPr/>
          <p:nvPr/>
        </p:nvGrpSpPr>
        <p:grpSpPr>
          <a:xfrm>
            <a:off x="5437456" y="1068375"/>
            <a:ext cx="3747789" cy="3253750"/>
            <a:chOff x="5437456" y="1068375"/>
            <a:chExt cx="3747789" cy="3253750"/>
          </a:xfrm>
        </p:grpSpPr>
        <p:pic>
          <p:nvPicPr>
            <p:cNvPr id="293" name="Google Shape;29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37456" y="1468563"/>
              <a:ext cx="3747789" cy="2498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18"/>
            <p:cNvSpPr txBox="1"/>
            <p:nvPr/>
          </p:nvSpPr>
          <p:spPr>
            <a:xfrm>
              <a:off x="6977450" y="2432448"/>
              <a:ext cx="2571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/>
                <a:t>*</a:t>
              </a:r>
              <a:endParaRPr sz="2300"/>
            </a:p>
          </p:txBody>
        </p:sp>
        <p:sp>
          <p:nvSpPr>
            <p:cNvPr id="295" name="Google Shape;295;p18"/>
            <p:cNvSpPr txBox="1"/>
            <p:nvPr/>
          </p:nvSpPr>
          <p:spPr>
            <a:xfrm>
              <a:off x="6817350" y="3921925"/>
              <a:ext cx="223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* : Unexpected result </a:t>
              </a:r>
              <a:endParaRPr/>
            </a:p>
          </p:txBody>
        </p:sp>
        <p:sp>
          <p:nvSpPr>
            <p:cNvPr id="296" name="Google Shape;296;p18"/>
            <p:cNvSpPr txBox="1"/>
            <p:nvPr/>
          </p:nvSpPr>
          <p:spPr>
            <a:xfrm>
              <a:off x="6624950" y="1068375"/>
              <a:ext cx="186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n = 2 in triplicates</a:t>
              </a: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4FADB9-FE32-4C3E-BE84-0198D7D18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body" idx="2"/>
          </p:nvPr>
        </p:nvSpPr>
        <p:spPr>
          <a:xfrm>
            <a:off x="20091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Explanation for the limit: two different issues</a:t>
            </a:r>
          </a:p>
        </p:txBody>
      </p:sp>
      <p:sp>
        <p:nvSpPr>
          <p:cNvPr id="304" name="Google Shape;304;p1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9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9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 txBox="1"/>
          <p:nvPr/>
        </p:nvSpPr>
        <p:spPr>
          <a:xfrm>
            <a:off x="29438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509100" y="1016525"/>
            <a:ext cx="3056700" cy="431100"/>
          </a:xfrm>
          <a:prstGeom prst="rect">
            <a:avLst/>
          </a:prstGeom>
          <a:noFill/>
          <a:ln w="38100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P6 being a weak promoter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73914"/>
          <a:stretch/>
        </p:blipFill>
        <p:spPr>
          <a:xfrm>
            <a:off x="200913" y="1700475"/>
            <a:ext cx="3979475" cy="9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 txBox="1"/>
          <p:nvPr/>
        </p:nvSpPr>
        <p:spPr>
          <a:xfrm>
            <a:off x="5763300" y="977250"/>
            <a:ext cx="31860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Sequence gets too complex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301" y="1989877"/>
            <a:ext cx="3186000" cy="212397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5856675" y="2382575"/>
            <a:ext cx="342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0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0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1</a:t>
            </a:r>
            <a:endParaRPr sz="1300"/>
          </a:p>
        </p:txBody>
      </p:sp>
      <p:sp>
        <p:nvSpPr>
          <p:cNvPr id="323" name="Google Shape;323;p19"/>
          <p:cNvSpPr txBox="1"/>
          <p:nvPr/>
        </p:nvSpPr>
        <p:spPr>
          <a:xfrm>
            <a:off x="5193375" y="2121700"/>
            <a:ext cx="16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/>
              <a:t>Output (expected)</a:t>
            </a:r>
            <a:r>
              <a:rPr lang="fr-FR"/>
              <a:t> 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6593700" y="1506100"/>
            <a:ext cx="175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First experiment with 3 integrases</a:t>
            </a:r>
            <a:endParaRPr/>
          </a:p>
        </p:txBody>
      </p:sp>
      <p:grpSp>
        <p:nvGrpSpPr>
          <p:cNvPr id="325" name="Google Shape;325;p19"/>
          <p:cNvGrpSpPr/>
          <p:nvPr/>
        </p:nvGrpSpPr>
        <p:grpSpPr>
          <a:xfrm>
            <a:off x="422126" y="2736944"/>
            <a:ext cx="3034560" cy="1965057"/>
            <a:chOff x="422126" y="2736944"/>
            <a:chExt cx="3034560" cy="1965057"/>
          </a:xfrm>
        </p:grpSpPr>
        <p:pic>
          <p:nvPicPr>
            <p:cNvPr id="326" name="Google Shape;326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9100" y="2736944"/>
              <a:ext cx="2947586" cy="1965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19"/>
            <p:cNvSpPr/>
            <p:nvPr/>
          </p:nvSpPr>
          <p:spPr>
            <a:xfrm>
              <a:off x="1095600" y="3725000"/>
              <a:ext cx="2179500" cy="31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8" name="Google Shape;328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126" y="3718025"/>
              <a:ext cx="559089" cy="3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0616" y="3267875"/>
              <a:ext cx="200609" cy="27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096207-BC77-455B-BFA2-E56639F1E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body" idx="2"/>
          </p:nvPr>
        </p:nvSpPr>
        <p:spPr>
          <a:xfrm>
            <a:off x="270025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Conclusion on the complexity of the sequence</a:t>
            </a:r>
          </a:p>
        </p:txBody>
      </p:sp>
      <p:sp>
        <p:nvSpPr>
          <p:cNvPr id="336" name="Google Shape;336;p2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0"/>
          <p:cNvSpPr txBox="1"/>
          <p:nvPr/>
        </p:nvSpPr>
        <p:spPr>
          <a:xfrm>
            <a:off x="27152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88" y="1905641"/>
            <a:ext cx="4112831" cy="235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50" y="1167975"/>
            <a:ext cx="4600575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"/>
          <p:cNvSpPr txBox="1"/>
          <p:nvPr/>
        </p:nvSpPr>
        <p:spPr>
          <a:xfrm>
            <a:off x="3530338" y="4256875"/>
            <a:ext cx="18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Percentage of success(%)</a:t>
            </a:r>
            <a:endParaRPr sz="11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82BC9B-416C-456F-ADFD-22FDDFFE7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>
            <a:spLocks noGrp="1"/>
          </p:cNvSpPr>
          <p:nvPr>
            <p:ph type="body" idx="2"/>
          </p:nvPr>
        </p:nvSpPr>
        <p:spPr>
          <a:xfrm>
            <a:off x="97700" y="105263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i="1" dirty="0"/>
              <a:t>in </a:t>
            </a:r>
            <a:r>
              <a:rPr lang="fr-FR" i="1" dirty="0" err="1"/>
              <a:t>cellulo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free?</a:t>
            </a:r>
            <a:endParaRPr dirty="0"/>
          </a:p>
        </p:txBody>
      </p:sp>
      <p:sp>
        <p:nvSpPr>
          <p:cNvPr id="359" name="Google Shape;359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1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40483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6" name="Google Shape;376;p21"/>
          <p:cNvGrpSpPr/>
          <p:nvPr/>
        </p:nvGrpSpPr>
        <p:grpSpPr>
          <a:xfrm>
            <a:off x="5536812" y="1671241"/>
            <a:ext cx="3196165" cy="2397132"/>
            <a:chOff x="5396787" y="1999341"/>
            <a:chExt cx="3196165" cy="2397132"/>
          </a:xfrm>
        </p:grpSpPr>
        <p:pic>
          <p:nvPicPr>
            <p:cNvPr id="377" name="Google Shape;37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96787" y="1999341"/>
              <a:ext cx="3196165" cy="2397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21"/>
            <p:cNvSpPr/>
            <p:nvPr/>
          </p:nvSpPr>
          <p:spPr>
            <a:xfrm>
              <a:off x="6629400" y="2671775"/>
              <a:ext cx="262500" cy="273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1"/>
          <p:cNvGrpSpPr/>
          <p:nvPr/>
        </p:nvGrpSpPr>
        <p:grpSpPr>
          <a:xfrm>
            <a:off x="246238" y="2490001"/>
            <a:ext cx="4782733" cy="759624"/>
            <a:chOff x="200038" y="1197776"/>
            <a:chExt cx="4782733" cy="759624"/>
          </a:xfrm>
        </p:grpSpPr>
        <p:pic>
          <p:nvPicPr>
            <p:cNvPr id="381" name="Google Shape;3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38" y="1197776"/>
              <a:ext cx="4782733" cy="72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21"/>
            <p:cNvSpPr/>
            <p:nvPr/>
          </p:nvSpPr>
          <p:spPr>
            <a:xfrm>
              <a:off x="3100400" y="1634300"/>
              <a:ext cx="414300" cy="323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1"/>
          <p:cNvSpPr txBox="1"/>
          <p:nvPr/>
        </p:nvSpPr>
        <p:spPr>
          <a:xfrm>
            <a:off x="3607200" y="697963"/>
            <a:ext cx="19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Linear regression</a:t>
            </a:r>
            <a:endParaRPr b="1"/>
          </a:p>
        </p:txBody>
      </p:sp>
      <p:sp>
        <p:nvSpPr>
          <p:cNvPr id="384" name="Google Shape;384;p21"/>
          <p:cNvSpPr txBox="1"/>
          <p:nvPr/>
        </p:nvSpPr>
        <p:spPr>
          <a:xfrm>
            <a:off x="762150" y="351112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Correlation is </a:t>
            </a:r>
            <a:r>
              <a:rPr lang="fr-FR" b="1"/>
              <a:t>significative</a:t>
            </a:r>
            <a:r>
              <a:rPr lang="fr-FR"/>
              <a:t> but probably not real 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A355A8-C14E-40DE-8DAB-28E7A3600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 txBox="1">
            <a:spLocks noGrp="1"/>
          </p:cNvSpPr>
          <p:nvPr>
            <p:ph type="body" idx="2"/>
          </p:nvPr>
        </p:nvSpPr>
        <p:spPr>
          <a:xfrm>
            <a:off x="98850" y="8737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in the </a:t>
            </a:r>
            <a:r>
              <a:rPr lang="fr-FR" dirty="0" err="1"/>
              <a:t>correlation</a:t>
            </a:r>
            <a:endParaRPr dirty="0"/>
          </a:p>
        </p:txBody>
      </p:sp>
      <p:sp>
        <p:nvSpPr>
          <p:cNvPr id="391" name="Google Shape;391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43301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3147750" y="726100"/>
            <a:ext cx="2682900" cy="501600"/>
            <a:chOff x="3062725" y="853825"/>
            <a:chExt cx="2682900" cy="501600"/>
          </a:xfrm>
        </p:grpSpPr>
        <p:sp>
          <p:nvSpPr>
            <p:cNvPr id="410" name="Google Shape;410;p22"/>
            <p:cNvSpPr/>
            <p:nvPr/>
          </p:nvSpPr>
          <p:spPr>
            <a:xfrm>
              <a:off x="3062725" y="853825"/>
              <a:ext cx="2682900" cy="501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3271800" y="892900"/>
              <a:ext cx="232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/>
                <a:t>Acquire more data points</a:t>
              </a:r>
              <a:endParaRPr b="1"/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3739355" y="1355476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Multiple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3" name="Google Shape;413;p22"/>
          <p:cNvGrpSpPr/>
          <p:nvPr/>
        </p:nvGrpSpPr>
        <p:grpSpPr>
          <a:xfrm>
            <a:off x="50825" y="1755676"/>
            <a:ext cx="4485181" cy="3044149"/>
            <a:chOff x="50825" y="1755676"/>
            <a:chExt cx="4485181" cy="3044149"/>
          </a:xfrm>
        </p:grpSpPr>
        <p:cxnSp>
          <p:nvCxnSpPr>
            <p:cNvPr id="414" name="Google Shape;414;p22"/>
            <p:cNvCxnSpPr>
              <a:stCxn id="412" idx="2"/>
              <a:endCxn id="415" idx="0"/>
            </p:cNvCxnSpPr>
            <p:nvPr/>
          </p:nvCxnSpPr>
          <p:spPr>
            <a:xfrm flipH="1">
              <a:off x="3086405" y="1755676"/>
              <a:ext cx="1402800" cy="5016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5" name="Google Shape;415;p22"/>
            <p:cNvSpPr txBox="1"/>
            <p:nvPr/>
          </p:nvSpPr>
          <p:spPr>
            <a:xfrm>
              <a:off x="1842600" y="2257325"/>
              <a:ext cx="248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Trend observed is conserved</a:t>
              </a:r>
              <a:endParaRPr/>
            </a:p>
          </p:txBody>
        </p:sp>
        <p:pic>
          <p:nvPicPr>
            <p:cNvPr id="416" name="Google Shape;416;p22"/>
            <p:cNvPicPr preferRelativeResize="0"/>
            <p:nvPr/>
          </p:nvPicPr>
          <p:blipFill rotWithShape="1">
            <a:blip r:embed="rId3">
              <a:alphaModFix/>
            </a:blip>
            <a:srcRect l="3241" b="5598"/>
            <a:stretch/>
          </p:blipFill>
          <p:spPr>
            <a:xfrm>
              <a:off x="838772" y="2657525"/>
              <a:ext cx="3697234" cy="180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22"/>
            <p:cNvSpPr txBox="1"/>
            <p:nvPr/>
          </p:nvSpPr>
          <p:spPr>
            <a:xfrm>
              <a:off x="50825" y="2466288"/>
              <a:ext cx="9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/>
                <a:t>It will produce</a:t>
              </a:r>
              <a:endParaRPr sz="1100"/>
            </a:p>
          </p:txBody>
        </p:sp>
        <p:sp>
          <p:nvSpPr>
            <p:cNvPr id="418" name="Google Shape;418;p22"/>
            <p:cNvSpPr txBox="1"/>
            <p:nvPr/>
          </p:nvSpPr>
          <p:spPr>
            <a:xfrm>
              <a:off x="87100" y="4062338"/>
              <a:ext cx="90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/>
                <a:t>It won’t produce</a:t>
              </a:r>
              <a:endParaRPr sz="1100"/>
            </a:p>
          </p:txBody>
        </p:sp>
        <p:sp>
          <p:nvSpPr>
            <p:cNvPr id="419" name="Google Shape;419;p22"/>
            <p:cNvSpPr txBox="1"/>
            <p:nvPr/>
          </p:nvSpPr>
          <p:spPr>
            <a:xfrm>
              <a:off x="1657400" y="4461125"/>
              <a:ext cx="20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/>
                <a:t>Observed production in cell-free</a:t>
              </a:r>
              <a:endParaRPr sz="1000"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61750" y="1899200"/>
              <a:ext cx="957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0" i="1"/>
                <a:t>In cellulo</a:t>
              </a:r>
              <a:r>
                <a:rPr lang="fr-FR" sz="1300"/>
                <a:t> prediction</a:t>
              </a:r>
              <a:endParaRPr sz="1300"/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4489205" y="1755676"/>
            <a:ext cx="3157170" cy="2034549"/>
            <a:chOff x="4489205" y="1755676"/>
            <a:chExt cx="3157170" cy="2034549"/>
          </a:xfrm>
        </p:grpSpPr>
        <p:cxnSp>
          <p:nvCxnSpPr>
            <p:cNvPr id="422" name="Google Shape;422;p22"/>
            <p:cNvCxnSpPr>
              <a:stCxn id="412" idx="2"/>
              <a:endCxn id="423" idx="0"/>
            </p:cNvCxnSpPr>
            <p:nvPr/>
          </p:nvCxnSpPr>
          <p:spPr>
            <a:xfrm>
              <a:off x="4489205" y="1755676"/>
              <a:ext cx="2105100" cy="4665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3" name="Google Shape;423;p22"/>
            <p:cNvSpPr txBox="1"/>
            <p:nvPr/>
          </p:nvSpPr>
          <p:spPr>
            <a:xfrm>
              <a:off x="5542475" y="2222175"/>
              <a:ext cx="2103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Trend observed was not significant</a:t>
              </a:r>
              <a:endParaRPr/>
            </a:p>
          </p:txBody>
        </p:sp>
        <p:sp>
          <p:nvSpPr>
            <p:cNvPr id="424" name="Google Shape;424;p22"/>
            <p:cNvSpPr txBox="1"/>
            <p:nvPr/>
          </p:nvSpPr>
          <p:spPr>
            <a:xfrm>
              <a:off x="5669525" y="3174625"/>
              <a:ext cx="184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Try again with more robust regression</a:t>
              </a:r>
              <a:endParaRPr/>
            </a:p>
          </p:txBody>
        </p:sp>
        <p:cxnSp>
          <p:nvCxnSpPr>
            <p:cNvPr id="425" name="Google Shape;425;p22"/>
            <p:cNvCxnSpPr>
              <a:stCxn id="423" idx="2"/>
              <a:endCxn id="424" idx="0"/>
            </p:cNvCxnSpPr>
            <p:nvPr/>
          </p:nvCxnSpPr>
          <p:spPr>
            <a:xfrm>
              <a:off x="6594425" y="2837775"/>
              <a:ext cx="0" cy="33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B4A8DC-F786-41D7-B6AD-77B74409C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>
            <a:spLocks noGrp="1"/>
          </p:cNvSpPr>
          <p:nvPr>
            <p:ph type="body" idx="2"/>
          </p:nvPr>
        </p:nvSpPr>
        <p:spPr>
          <a:xfrm>
            <a:off x="121860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modeling?</a:t>
            </a:r>
            <a:endParaRPr dirty="0"/>
          </a:p>
        </p:txBody>
      </p:sp>
      <p:sp>
        <p:nvSpPr>
          <p:cNvPr id="432" name="Google Shape;432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3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3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 txBox="1"/>
          <p:nvPr/>
        </p:nvSpPr>
        <p:spPr>
          <a:xfrm>
            <a:off x="54337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23"/>
          <p:cNvSpPr txBox="1"/>
          <p:nvPr/>
        </p:nvSpPr>
        <p:spPr>
          <a:xfrm>
            <a:off x="320263" y="1436044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We have : [GFP](t)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23"/>
          <p:cNvSpPr/>
          <p:nvPr/>
        </p:nvSpPr>
        <p:spPr>
          <a:xfrm rot="10800000" flipH="1">
            <a:off x="910213" y="1771856"/>
            <a:ext cx="1268700" cy="557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FC7CA"/>
          </a:solidFill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4613" y="1771781"/>
            <a:ext cx="2337377" cy="1558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23"/>
          <p:cNvGrpSpPr/>
          <p:nvPr/>
        </p:nvGrpSpPr>
        <p:grpSpPr>
          <a:xfrm>
            <a:off x="760963" y="2443860"/>
            <a:ext cx="7241688" cy="1668315"/>
            <a:chOff x="760963" y="2443860"/>
            <a:chExt cx="7241688" cy="1668315"/>
          </a:xfrm>
        </p:grpSpPr>
        <p:sp>
          <p:nvSpPr>
            <p:cNvPr id="459" name="Google Shape;459;p23"/>
            <p:cNvSpPr/>
            <p:nvPr/>
          </p:nvSpPr>
          <p:spPr>
            <a:xfrm rot="10800000" flipH="1">
              <a:off x="4016513" y="3330113"/>
              <a:ext cx="1268700" cy="5577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BFC7CA"/>
            </a:solidFill>
            <a:ln w="9525" cap="flat" cmpd="sng">
              <a:solidFill>
                <a:srgbClr val="5E69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 txBox="1"/>
            <p:nvPr/>
          </p:nvSpPr>
          <p:spPr>
            <a:xfrm>
              <a:off x="760963" y="3496575"/>
              <a:ext cx="3422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Lato"/>
                  <a:ea typeface="Lato"/>
                  <a:cs typeface="Lato"/>
                  <a:sym typeface="Lato"/>
                </a:rPr>
                <a:t>Take the derivative with respect to time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Lato"/>
                  <a:ea typeface="Lato"/>
                  <a:cs typeface="Lato"/>
                  <a:sym typeface="Lato"/>
                </a:rPr>
                <a:t>d[GFP]/dt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61" name="Google Shape;461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72052" y="2443860"/>
              <a:ext cx="2430599" cy="16204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23"/>
          <p:cNvSpPr txBox="1"/>
          <p:nvPr/>
        </p:nvSpPr>
        <p:spPr>
          <a:xfrm>
            <a:off x="5779202" y="3887825"/>
            <a:ext cx="285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Production rate over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Time at maximum production rate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21710F-B423-4EF5-89DD-80D05FF0D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 txBox="1">
            <a:spLocks noGrp="1"/>
          </p:cNvSpPr>
          <p:nvPr>
            <p:ph type="body" idx="2"/>
          </p:nvPr>
        </p:nvSpPr>
        <p:spPr>
          <a:xfrm>
            <a:off x="195463" y="7355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Two</a:t>
            </a:r>
            <a:r>
              <a:rPr lang="fr-FR" dirty="0"/>
              <a:t> new </a:t>
            </a:r>
            <a:r>
              <a:rPr lang="fr-FR" dirty="0" err="1"/>
              <a:t>metrics</a:t>
            </a:r>
            <a:endParaRPr dirty="0"/>
          </a:p>
        </p:txBody>
      </p:sp>
      <p:sp>
        <p:nvSpPr>
          <p:cNvPr id="470" name="Google Shape;470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 txBox="1"/>
          <p:nvPr/>
        </p:nvSpPr>
        <p:spPr>
          <a:xfrm>
            <a:off x="54337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63" y="1034475"/>
            <a:ext cx="3747524" cy="24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4"/>
          <p:cNvPicPr preferRelativeResize="0"/>
          <p:nvPr/>
        </p:nvPicPr>
        <p:blipFill rotWithShape="1">
          <a:blip r:embed="rId4">
            <a:alphaModFix/>
          </a:blip>
          <a:srcRect b="507"/>
          <a:stretch/>
        </p:blipFill>
        <p:spPr>
          <a:xfrm>
            <a:off x="4556900" y="961775"/>
            <a:ext cx="3794924" cy="26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4"/>
          <p:cNvSpPr txBox="1"/>
          <p:nvPr/>
        </p:nvSpPr>
        <p:spPr>
          <a:xfrm>
            <a:off x="1603950" y="340602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Production rate</a:t>
            </a:r>
            <a:endParaRPr/>
          </a:p>
        </p:txBody>
      </p:sp>
      <p:sp>
        <p:nvSpPr>
          <p:cNvPr id="496" name="Google Shape;496;p24"/>
          <p:cNvSpPr txBox="1"/>
          <p:nvPr/>
        </p:nvSpPr>
        <p:spPr>
          <a:xfrm>
            <a:off x="4870200" y="3507000"/>
            <a:ext cx="40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Time at which the production is maximum </a:t>
            </a:r>
            <a:endParaRPr/>
          </a:p>
        </p:txBody>
      </p:sp>
      <p:sp>
        <p:nvSpPr>
          <p:cNvPr id="497" name="Google Shape;497;p24"/>
          <p:cNvSpPr txBox="1"/>
          <p:nvPr/>
        </p:nvSpPr>
        <p:spPr>
          <a:xfrm>
            <a:off x="2150100" y="4207900"/>
            <a:ext cx="48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Information on the kinetics and not only total production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11195D-5420-44B0-9205-61FFDD204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5"/>
          <p:cNvSpPr txBox="1">
            <a:spLocks noGrp="1"/>
          </p:cNvSpPr>
          <p:nvPr>
            <p:ph type="body" idx="2"/>
          </p:nvPr>
        </p:nvSpPr>
        <p:spPr>
          <a:xfrm>
            <a:off x="138043" y="72188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automated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dirty="0"/>
          </a:p>
        </p:txBody>
      </p:sp>
      <p:sp>
        <p:nvSpPr>
          <p:cNvPr id="505" name="Google Shape;505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5"/>
          <p:cNvSpPr txBox="1"/>
          <p:nvPr/>
        </p:nvSpPr>
        <p:spPr>
          <a:xfrm>
            <a:off x="589093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50000" y="1100150"/>
            <a:ext cx="298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PY</a:t>
            </a:r>
            <a:r>
              <a:rPr lang="fr-FR"/>
              <a:t>thon </a:t>
            </a:r>
            <a:r>
              <a:rPr lang="fr-FR" b="1"/>
              <a:t>C</a:t>
            </a:r>
            <a:r>
              <a:rPr lang="fr-FR"/>
              <a:t>ontinuous </a:t>
            </a:r>
            <a:r>
              <a:rPr lang="fr-FR" b="1"/>
              <a:t>CELL</a:t>
            </a:r>
            <a:r>
              <a:rPr lang="fr-FR"/>
              <a:t>-free </a:t>
            </a:r>
            <a:r>
              <a:rPr lang="fr-FR" b="1"/>
              <a:t>PR</a:t>
            </a:r>
            <a:r>
              <a:rPr lang="fr-FR"/>
              <a:t>otein production </a:t>
            </a:r>
            <a:r>
              <a:rPr lang="fr-FR" b="1"/>
              <a:t>F</a:t>
            </a:r>
            <a:r>
              <a:rPr lang="fr-FR"/>
              <a:t>luorescence </a:t>
            </a:r>
            <a:r>
              <a:rPr lang="fr-FR" b="1"/>
              <a:t>Q</a:t>
            </a:r>
            <a:r>
              <a:rPr lang="fr-FR"/>
              <a:t>uantification: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PyCELL-PRFQT</a:t>
            </a:r>
            <a:endParaRPr b="1"/>
          </a:p>
        </p:txBody>
      </p:sp>
      <p:pic>
        <p:nvPicPr>
          <p:cNvPr id="530" name="Google Shape;5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825" y="835963"/>
            <a:ext cx="6226626" cy="341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01057C-BA39-4381-9FC6-68F4CAE1B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 txBox="1">
            <a:spLocks noGrp="1"/>
          </p:cNvSpPr>
          <p:nvPr>
            <p:ph type="body" idx="2"/>
          </p:nvPr>
        </p:nvSpPr>
        <p:spPr>
          <a:xfrm>
            <a:off x="160663" y="98831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537" name="Google Shape;537;p26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6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6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6"/>
          <p:cNvSpPr txBox="1"/>
          <p:nvPr/>
        </p:nvSpPr>
        <p:spPr>
          <a:xfrm>
            <a:off x="692338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Conclusion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2487475" y="620934"/>
            <a:ext cx="3609600" cy="73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Can we rapidly prototype logic gates in cell-free? </a:t>
            </a:r>
            <a:endParaRPr sz="18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26"/>
          <p:cNvSpPr txBox="1"/>
          <p:nvPr/>
        </p:nvSpPr>
        <p:spPr>
          <a:xfrm>
            <a:off x="107297" y="1921558"/>
            <a:ext cx="1902900" cy="615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strength of the promoter/ terminator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26"/>
          <p:cNvSpPr txBox="1"/>
          <p:nvPr/>
        </p:nvSpPr>
        <p:spPr>
          <a:xfrm>
            <a:off x="3275275" y="2809687"/>
            <a:ext cx="2034000" cy="400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choice of the integrases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7262650" y="1921558"/>
            <a:ext cx="1706700" cy="615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complexity of the sequence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5" name="Google Shape;555;p26"/>
          <p:cNvCxnSpPr>
            <a:stCxn id="551" idx="2"/>
            <a:endCxn id="552" idx="3"/>
          </p:cNvCxnSpPr>
          <p:nvPr/>
        </p:nvCxnSpPr>
        <p:spPr>
          <a:xfrm flipH="1">
            <a:off x="2010197" y="1359834"/>
            <a:ext cx="2282078" cy="8695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6"/>
          <p:cNvCxnSpPr>
            <a:stCxn id="551" idx="2"/>
            <a:endCxn id="554" idx="1"/>
          </p:cNvCxnSpPr>
          <p:nvPr/>
        </p:nvCxnSpPr>
        <p:spPr>
          <a:xfrm>
            <a:off x="4292275" y="1359834"/>
            <a:ext cx="2970375" cy="86952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6"/>
          <p:cNvCxnSpPr>
            <a:stCxn id="551" idx="2"/>
            <a:endCxn id="553" idx="0"/>
          </p:cNvCxnSpPr>
          <p:nvPr/>
        </p:nvCxnSpPr>
        <p:spPr>
          <a:xfrm>
            <a:off x="4292275" y="1359834"/>
            <a:ext cx="0" cy="1449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9" name="Google Shape;5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58747" y="3600940"/>
            <a:ext cx="163444" cy="26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94087" flipH="1">
            <a:off x="650617" y="4096407"/>
            <a:ext cx="621570" cy="13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96213" flipH="1">
            <a:off x="1038647" y="4091171"/>
            <a:ext cx="383141" cy="2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24267">
            <a:off x="498919" y="4246913"/>
            <a:ext cx="724108" cy="1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85300">
            <a:off x="1465467" y="3566013"/>
            <a:ext cx="259571" cy="33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351" y="3582392"/>
            <a:ext cx="259991" cy="306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26"/>
          <p:cNvCxnSpPr/>
          <p:nvPr/>
        </p:nvCxnSpPr>
        <p:spPr>
          <a:xfrm>
            <a:off x="2237807" y="4028686"/>
            <a:ext cx="1499400" cy="7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6"/>
          <p:cNvCxnSpPr/>
          <p:nvPr/>
        </p:nvCxnSpPr>
        <p:spPr>
          <a:xfrm>
            <a:off x="4208322" y="3872282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3">
            <a:off x="4678854" y="3489807"/>
            <a:ext cx="406068" cy="39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58981" y="3812814"/>
            <a:ext cx="626318" cy="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515499" y="3772459"/>
            <a:ext cx="396269" cy="21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26"/>
          <p:cNvCxnSpPr/>
          <p:nvPr/>
        </p:nvCxnSpPr>
        <p:spPr>
          <a:xfrm>
            <a:off x="4350210" y="4265183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1" name="Google Shape;5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">
            <a:off x="4510439" y="4206643"/>
            <a:ext cx="834694" cy="13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460" y="3953136"/>
            <a:ext cx="259991" cy="3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7339" y="4165360"/>
            <a:ext cx="396269" cy="215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26"/>
          <p:cNvCxnSpPr/>
          <p:nvPr/>
        </p:nvCxnSpPr>
        <p:spPr>
          <a:xfrm>
            <a:off x="4450162" y="4658101"/>
            <a:ext cx="3142800" cy="159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87641" y="4598616"/>
            <a:ext cx="626318" cy="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">
            <a:off x="4922577" y="4328669"/>
            <a:ext cx="260746" cy="3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">
            <a:off x="5965185" y="4599562"/>
            <a:ext cx="834694" cy="13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4269" y="4404536"/>
            <a:ext cx="163433" cy="26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6246" y="4385964"/>
            <a:ext cx="259991" cy="3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064516" y="4558279"/>
            <a:ext cx="396269" cy="21547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6"/>
          <p:cNvSpPr/>
          <p:nvPr/>
        </p:nvSpPr>
        <p:spPr>
          <a:xfrm>
            <a:off x="282000" y="3278474"/>
            <a:ext cx="1877700" cy="1453200"/>
          </a:xfrm>
          <a:prstGeom prst="ellipse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63A353-C903-4AE3-A627-4C969F8E0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EDCB03-F143-4CCC-A3F5-51036AFB8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1354023" y="1780899"/>
            <a:ext cx="6818400" cy="46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Rapid prototyping of genetic logic gates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1354023" y="2360854"/>
            <a:ext cx="6818400" cy="26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Christelle Al-</a:t>
            </a:r>
            <a:r>
              <a:rPr lang="fr-FR" dirty="0" err="1"/>
              <a:t>Jamous</a:t>
            </a:r>
            <a:r>
              <a:rPr lang="fr-FR" dirty="0"/>
              <a:t> , Nessim Louafi</a:t>
            </a:r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3"/>
          </p:nvPr>
        </p:nvSpPr>
        <p:spPr>
          <a:xfrm>
            <a:off x="1354024" y="2740400"/>
            <a:ext cx="76860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Supervisors: Ana Zuniga, Pauline Mayonove, Paul Saudier, Jerome Bonnet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4"/>
          </p:nvPr>
        </p:nvSpPr>
        <p:spPr>
          <a:xfrm>
            <a:off x="1354023" y="3090488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24/05/2022</a:t>
            </a: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450" y="62654"/>
            <a:ext cx="1097600" cy="106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8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CA8CD7-BB62-44B3-AE62-56901C262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 txBox="1">
            <a:spLocks noGrp="1"/>
          </p:cNvSpPr>
          <p:nvPr>
            <p:ph type="subTitle" idx="1"/>
          </p:nvPr>
        </p:nvSpPr>
        <p:spPr>
          <a:xfrm>
            <a:off x="1516814" y="1188345"/>
            <a:ext cx="6818400" cy="26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9"/>
          <p:cNvSpPr txBox="1">
            <a:spLocks noGrp="1"/>
          </p:cNvSpPr>
          <p:nvPr>
            <p:ph type="body" idx="3"/>
          </p:nvPr>
        </p:nvSpPr>
        <p:spPr>
          <a:xfrm>
            <a:off x="1515341" y="1625927"/>
            <a:ext cx="6819900" cy="98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9"/>
          <p:cNvSpPr txBox="1">
            <a:spLocks noGrp="1"/>
          </p:cNvSpPr>
          <p:nvPr>
            <p:ph type="body" idx="4"/>
          </p:nvPr>
        </p:nvSpPr>
        <p:spPr>
          <a:xfrm>
            <a:off x="1515341" y="2777654"/>
            <a:ext cx="6819900" cy="161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9"/>
          <p:cNvSpPr txBox="1"/>
          <p:nvPr/>
        </p:nvSpPr>
        <p:spPr>
          <a:xfrm rot="596">
            <a:off x="1671215" y="4823077"/>
            <a:ext cx="17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Proof of concept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1C0A28-59E6-443D-9E19-7DD0331D8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 in biology : logic gates</a:t>
            </a:r>
            <a:endParaRPr/>
          </a:p>
        </p:txBody>
      </p:sp>
      <p:sp>
        <p:nvSpPr>
          <p:cNvPr id="628" name="Google Shape;628;p30"/>
          <p:cNvSpPr txBox="1"/>
          <p:nvPr/>
        </p:nvSpPr>
        <p:spPr>
          <a:xfrm>
            <a:off x="461300" y="767642"/>
            <a:ext cx="49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Technique to control the function of a cell</a:t>
            </a:r>
            <a:endParaRPr/>
          </a:p>
        </p:txBody>
      </p:sp>
      <p:sp>
        <p:nvSpPr>
          <p:cNvPr id="629" name="Google Shape;629;p30"/>
          <p:cNvSpPr txBox="1"/>
          <p:nvPr/>
        </p:nvSpPr>
        <p:spPr>
          <a:xfrm>
            <a:off x="601025" y="1039325"/>
            <a:ext cx="275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latin typeface="Lato"/>
                <a:ea typeface="Lato"/>
                <a:cs typeface="Lato"/>
                <a:sym typeface="Lato"/>
              </a:rPr>
              <a:t>NOT ELEMENT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30"/>
          <p:cNvSpPr/>
          <p:nvPr/>
        </p:nvSpPr>
        <p:spPr>
          <a:xfrm>
            <a:off x="92825" y="1479438"/>
            <a:ext cx="3771300" cy="59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30"/>
          <p:cNvGrpSpPr/>
          <p:nvPr/>
        </p:nvGrpSpPr>
        <p:grpSpPr>
          <a:xfrm>
            <a:off x="5043300" y="1120721"/>
            <a:ext cx="3776400" cy="952762"/>
            <a:chOff x="5043300" y="1466813"/>
            <a:chExt cx="3776400" cy="952763"/>
          </a:xfrm>
        </p:grpSpPr>
        <p:pic>
          <p:nvPicPr>
            <p:cNvPr id="632" name="Google Shape;632;p30"/>
            <p:cNvPicPr preferRelativeResize="0"/>
            <p:nvPr/>
          </p:nvPicPr>
          <p:blipFill rotWithShape="1">
            <a:blip r:embed="rId3">
              <a:alphaModFix/>
            </a:blip>
            <a:srcRect r="14646" b="14646"/>
            <a:stretch/>
          </p:blipFill>
          <p:spPr>
            <a:xfrm>
              <a:off x="5043300" y="1825573"/>
              <a:ext cx="3776400" cy="59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633" name="Google Shape;633;p30"/>
            <p:cNvSpPr txBox="1"/>
            <p:nvPr/>
          </p:nvSpPr>
          <p:spPr>
            <a:xfrm>
              <a:off x="5886425" y="1466813"/>
              <a:ext cx="2273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>
                  <a:latin typeface="Lato"/>
                  <a:ea typeface="Lato"/>
                  <a:cs typeface="Lato"/>
                  <a:sym typeface="Lato"/>
                </a:rPr>
                <a:t>ID ELEMENT </a:t>
              </a:r>
              <a:endParaRPr sz="20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5045850" y="1821975"/>
              <a:ext cx="3771300" cy="597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0"/>
          <p:cNvSpPr txBox="1"/>
          <p:nvPr/>
        </p:nvSpPr>
        <p:spPr>
          <a:xfrm>
            <a:off x="985175" y="3760258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is stopped</a:t>
            </a:r>
            <a:endParaRPr/>
          </a:p>
        </p:txBody>
      </p:sp>
      <p:sp>
        <p:nvSpPr>
          <p:cNvPr id="636" name="Google Shape;636;p30"/>
          <p:cNvSpPr txBox="1"/>
          <p:nvPr/>
        </p:nvSpPr>
        <p:spPr>
          <a:xfrm>
            <a:off x="985175" y="2438186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Inversion of the promoter</a:t>
            </a:r>
            <a:endParaRPr/>
          </a:p>
        </p:txBody>
      </p:sp>
      <p:cxnSp>
        <p:nvCxnSpPr>
          <p:cNvPr id="637" name="Google Shape;637;p30"/>
          <p:cNvCxnSpPr/>
          <p:nvPr/>
        </p:nvCxnSpPr>
        <p:spPr>
          <a:xfrm>
            <a:off x="1730075" y="3199421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0"/>
          <p:cNvSpPr txBox="1"/>
          <p:nvPr/>
        </p:nvSpPr>
        <p:spPr>
          <a:xfrm>
            <a:off x="6186600" y="3818063"/>
            <a:ext cx="1489800" cy="400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</a:t>
            </a:r>
            <a:endParaRPr/>
          </a:p>
        </p:txBody>
      </p:sp>
      <p:sp>
        <p:nvSpPr>
          <p:cNvPr id="639" name="Google Shape;639;p30"/>
          <p:cNvSpPr txBox="1"/>
          <p:nvPr/>
        </p:nvSpPr>
        <p:spPr>
          <a:xfrm>
            <a:off x="6186600" y="2463810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terminator</a:t>
            </a:r>
            <a:endParaRPr/>
          </a:p>
        </p:txBody>
      </p:sp>
      <p:cxnSp>
        <p:nvCxnSpPr>
          <p:cNvPr id="640" name="Google Shape;640;p30"/>
          <p:cNvCxnSpPr/>
          <p:nvPr/>
        </p:nvCxnSpPr>
        <p:spPr>
          <a:xfrm>
            <a:off x="6931500" y="3241136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0"/>
          <p:cNvSpPr txBox="1"/>
          <p:nvPr/>
        </p:nvSpPr>
        <p:spPr>
          <a:xfrm>
            <a:off x="3422000" y="4428375"/>
            <a:ext cx="563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Figures adapted from (S.Guiziou et al,</a:t>
            </a:r>
            <a:r>
              <a:rPr lang="fr-FR" i="1"/>
              <a:t> nature communication</a:t>
            </a:r>
            <a:r>
              <a:rPr lang="fr-FR"/>
              <a:t> 2019) </a:t>
            </a:r>
            <a:endParaRPr/>
          </a:p>
        </p:txBody>
      </p:sp>
      <p:pic>
        <p:nvPicPr>
          <p:cNvPr id="643" name="Google Shape;6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99" y="1535175"/>
            <a:ext cx="3745215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0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0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0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B7B24F-33D7-484F-BFCB-FF5E0DCFF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Going further in the correlation</a:t>
            </a:r>
            <a:endParaRPr/>
          </a:p>
        </p:txBody>
      </p:sp>
      <p:sp>
        <p:nvSpPr>
          <p:cNvPr id="657" name="Google Shape;657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 txBox="1"/>
          <p:nvPr/>
        </p:nvSpPr>
        <p:spPr>
          <a:xfrm>
            <a:off x="4330188" y="4742669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31"/>
          <p:cNvSpPr txBox="1"/>
          <p:nvPr/>
        </p:nvSpPr>
        <p:spPr>
          <a:xfrm>
            <a:off x="3822155" y="657251"/>
            <a:ext cx="1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Multiple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1435018" y="1985381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Assume outlier  is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“real”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31"/>
          <p:cNvSpPr txBox="1"/>
          <p:nvPr/>
        </p:nvSpPr>
        <p:spPr>
          <a:xfrm>
            <a:off x="4649760" y="2031967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Assume outlier is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not real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31"/>
          <p:cNvSpPr txBox="1"/>
          <p:nvPr/>
        </p:nvSpPr>
        <p:spPr>
          <a:xfrm>
            <a:off x="1977669" y="3385182"/>
            <a:ext cx="236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Try to fit the data with another regression (non-linear)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31"/>
          <p:cNvSpPr txBox="1"/>
          <p:nvPr/>
        </p:nvSpPr>
        <p:spPr>
          <a:xfrm>
            <a:off x="4882199" y="3197783"/>
            <a:ext cx="1335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Remove point and recalculate regression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31"/>
          <p:cNvSpPr txBox="1"/>
          <p:nvPr/>
        </p:nvSpPr>
        <p:spPr>
          <a:xfrm>
            <a:off x="6759822" y="3090067"/>
            <a:ext cx="1499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Use a more robust regression (that accounts for outliers)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1390919" y="2149682"/>
            <a:ext cx="396000" cy="1966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100025" y="2566360"/>
            <a:ext cx="1335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In any case more data is needed to confirm observation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2" name="Google Shape;682;p31"/>
          <p:cNvCxnSpPr>
            <a:stCxn id="674" idx="2"/>
            <a:endCxn id="675" idx="0"/>
          </p:cNvCxnSpPr>
          <p:nvPr/>
        </p:nvCxnSpPr>
        <p:spPr>
          <a:xfrm flipH="1">
            <a:off x="3143705" y="1057451"/>
            <a:ext cx="1428300" cy="9279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3" name="Google Shape;683;p31"/>
          <p:cNvCxnSpPr>
            <a:stCxn id="674" idx="2"/>
            <a:endCxn id="676" idx="0"/>
          </p:cNvCxnSpPr>
          <p:nvPr/>
        </p:nvCxnSpPr>
        <p:spPr>
          <a:xfrm>
            <a:off x="4572005" y="1057451"/>
            <a:ext cx="1786500" cy="9744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4" name="Google Shape;684;p31"/>
          <p:cNvCxnSpPr>
            <a:stCxn id="675" idx="2"/>
            <a:endCxn id="677" idx="0"/>
          </p:cNvCxnSpPr>
          <p:nvPr/>
        </p:nvCxnSpPr>
        <p:spPr>
          <a:xfrm>
            <a:off x="3143818" y="2385581"/>
            <a:ext cx="14700" cy="9996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5" name="Google Shape;685;p31"/>
          <p:cNvCxnSpPr>
            <a:stCxn id="676" idx="2"/>
            <a:endCxn id="678" idx="0"/>
          </p:cNvCxnSpPr>
          <p:nvPr/>
        </p:nvCxnSpPr>
        <p:spPr>
          <a:xfrm flipH="1">
            <a:off x="5549760" y="2432167"/>
            <a:ext cx="808800" cy="7656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6" name="Google Shape;686;p31"/>
          <p:cNvCxnSpPr>
            <a:stCxn id="676" idx="2"/>
            <a:endCxn id="679" idx="0"/>
          </p:cNvCxnSpPr>
          <p:nvPr/>
        </p:nvCxnSpPr>
        <p:spPr>
          <a:xfrm>
            <a:off x="6358560" y="2432167"/>
            <a:ext cx="1151100" cy="6579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BF06F3-8D0A-439C-A5E5-4862B0628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Testing more complex constructs: towards the limits of the system</a:t>
            </a: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 txBox="1"/>
          <p:nvPr/>
        </p:nvSpPr>
        <p:spPr>
          <a:xfrm>
            <a:off x="28676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32"/>
          <p:cNvSpPr txBox="1"/>
          <p:nvPr/>
        </p:nvSpPr>
        <p:spPr>
          <a:xfrm>
            <a:off x="5274713" y="3569691"/>
            <a:ext cx="302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CMP: Positive control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CMN: Negative  control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76" y="1423360"/>
            <a:ext cx="3664631" cy="2146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32"/>
          <p:cNvGraphicFramePr/>
          <p:nvPr/>
        </p:nvGraphicFramePr>
        <p:xfrm>
          <a:off x="101875" y="1483125"/>
          <a:ext cx="314407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0" name="Google Shape;710;p32"/>
          <p:cNvGraphicFramePr/>
          <p:nvPr/>
        </p:nvGraphicFramePr>
        <p:xfrm>
          <a:off x="101875" y="2994028"/>
          <a:ext cx="314407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1</a:t>
                      </a:r>
                      <a:endParaRPr sz="1100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1" name="Google Shape;711;p32"/>
          <p:cNvSpPr txBox="1"/>
          <p:nvPr/>
        </p:nvSpPr>
        <p:spPr>
          <a:xfrm>
            <a:off x="101875" y="11067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Integrase 1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32"/>
          <p:cNvSpPr txBox="1"/>
          <p:nvPr/>
        </p:nvSpPr>
        <p:spPr>
          <a:xfrm>
            <a:off x="1149900" y="1106775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Integrase 2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32"/>
          <p:cNvSpPr txBox="1"/>
          <p:nvPr/>
        </p:nvSpPr>
        <p:spPr>
          <a:xfrm>
            <a:off x="2224925" y="1106775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32"/>
          <p:cNvSpPr txBox="1"/>
          <p:nvPr/>
        </p:nvSpPr>
        <p:spPr>
          <a:xfrm>
            <a:off x="2224913" y="266110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3386150" y="1499981"/>
            <a:ext cx="100500" cy="110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3486550" y="2990925"/>
            <a:ext cx="100500" cy="110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7" name="Google Shape;717;p32"/>
          <p:cNvCxnSpPr>
            <a:stCxn id="715" idx="1"/>
            <a:endCxn id="718" idx="1"/>
          </p:cNvCxnSpPr>
          <p:nvPr/>
        </p:nvCxnSpPr>
        <p:spPr>
          <a:xfrm>
            <a:off x="3486650" y="2054231"/>
            <a:ext cx="942000" cy="3315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32"/>
          <p:cNvCxnSpPr>
            <a:stCxn id="716" idx="1"/>
            <a:endCxn id="720" idx="1"/>
          </p:cNvCxnSpPr>
          <p:nvPr/>
        </p:nvCxnSpPr>
        <p:spPr>
          <a:xfrm rot="10800000" flipH="1">
            <a:off x="3587050" y="2938875"/>
            <a:ext cx="713400" cy="6063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32"/>
          <p:cNvSpPr/>
          <p:nvPr/>
        </p:nvSpPr>
        <p:spPr>
          <a:xfrm>
            <a:off x="4428650" y="2164350"/>
            <a:ext cx="100500" cy="442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4300450" y="2666213"/>
            <a:ext cx="100500" cy="545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 txBox="1"/>
          <p:nvPr/>
        </p:nvSpPr>
        <p:spPr>
          <a:xfrm>
            <a:off x="92425" y="2661100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Integrase 1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32"/>
          <p:cNvSpPr txBox="1"/>
          <p:nvPr/>
        </p:nvSpPr>
        <p:spPr>
          <a:xfrm>
            <a:off x="1137363" y="2661100"/>
            <a:ext cx="10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Integrase 2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32"/>
          <p:cNvSpPr txBox="1"/>
          <p:nvPr/>
        </p:nvSpPr>
        <p:spPr>
          <a:xfrm>
            <a:off x="5274725" y="1997050"/>
            <a:ext cx="2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*</a:t>
            </a:r>
            <a:endParaRPr sz="2300"/>
          </a:p>
        </p:txBody>
      </p:sp>
      <p:sp>
        <p:nvSpPr>
          <p:cNvPr id="724" name="Google Shape;724;p32"/>
          <p:cNvSpPr txBox="1"/>
          <p:nvPr/>
        </p:nvSpPr>
        <p:spPr>
          <a:xfrm>
            <a:off x="5300675" y="4207675"/>
            <a:ext cx="22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 : Unexpected result </a:t>
            </a:r>
            <a:endParaRPr/>
          </a:p>
        </p:txBody>
      </p:sp>
      <p:sp>
        <p:nvSpPr>
          <p:cNvPr id="725" name="Google Shape;725;p32"/>
          <p:cNvSpPr txBox="1"/>
          <p:nvPr/>
        </p:nvSpPr>
        <p:spPr>
          <a:xfrm>
            <a:off x="4779175" y="842975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336507-6434-4FB3-ABB8-91F2CE350A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3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</a:t>
            </a:r>
            <a:endParaRPr/>
          </a:p>
        </p:txBody>
      </p:sp>
      <p:graphicFrame>
        <p:nvGraphicFramePr>
          <p:cNvPr id="733" name="Google Shape;733;p33"/>
          <p:cNvGraphicFramePr/>
          <p:nvPr/>
        </p:nvGraphicFramePr>
        <p:xfrm>
          <a:off x="381000" y="3198005"/>
          <a:ext cx="2057400" cy="194676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 OR 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4" name="Google Shape;734;p33"/>
          <p:cNvGraphicFramePr/>
          <p:nvPr/>
        </p:nvGraphicFramePr>
        <p:xfrm>
          <a:off x="3064950" y="3198005"/>
          <a:ext cx="2375325" cy="1945415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79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 A AND B 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5" name="Google Shape;735;p33"/>
          <p:cNvGraphicFramePr/>
          <p:nvPr/>
        </p:nvGraphicFramePr>
        <p:xfrm>
          <a:off x="5962325" y="3198005"/>
          <a:ext cx="2536050" cy="193533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84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B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A NOT 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37" name="Google Shape;7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0" y="8846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575" y="8846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50" y="927475"/>
            <a:ext cx="14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07621D-042C-44AA-82F7-08DB66D51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890921"/>
            <a:ext cx="3694776" cy="3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46" y="890925"/>
            <a:ext cx="3693600" cy="3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8" name="Google Shape;7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613" y="1450536"/>
            <a:ext cx="36936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4"/>
          <p:cNvSpPr txBox="1"/>
          <p:nvPr/>
        </p:nvSpPr>
        <p:spPr>
          <a:xfrm>
            <a:off x="975650" y="3636979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is stopped</a:t>
            </a:r>
            <a:endParaRPr/>
          </a:p>
        </p:txBody>
      </p:sp>
      <p:sp>
        <p:nvSpPr>
          <p:cNvPr id="750" name="Google Shape;750;p34"/>
          <p:cNvSpPr txBox="1"/>
          <p:nvPr/>
        </p:nvSpPr>
        <p:spPr>
          <a:xfrm>
            <a:off x="975650" y="2108550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promotor</a:t>
            </a:r>
            <a:endParaRPr/>
          </a:p>
        </p:txBody>
      </p:sp>
      <p:cxnSp>
        <p:nvCxnSpPr>
          <p:cNvPr id="751" name="Google Shape;751;p34"/>
          <p:cNvCxnSpPr/>
          <p:nvPr/>
        </p:nvCxnSpPr>
        <p:spPr>
          <a:xfrm>
            <a:off x="1720550" y="2972965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34"/>
          <p:cNvSpPr txBox="1"/>
          <p:nvPr/>
        </p:nvSpPr>
        <p:spPr>
          <a:xfrm>
            <a:off x="6186600" y="3818063"/>
            <a:ext cx="1489800" cy="400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GFP production </a:t>
            </a:r>
            <a:endParaRPr/>
          </a:p>
        </p:txBody>
      </p:sp>
      <p:sp>
        <p:nvSpPr>
          <p:cNvPr id="753" name="Google Shape;753;p34"/>
          <p:cNvSpPr txBox="1"/>
          <p:nvPr/>
        </p:nvSpPr>
        <p:spPr>
          <a:xfrm>
            <a:off x="6186600" y="1946821"/>
            <a:ext cx="1489800" cy="615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Excision of terminator</a:t>
            </a:r>
            <a:endParaRPr/>
          </a:p>
        </p:txBody>
      </p:sp>
      <p:cxnSp>
        <p:nvCxnSpPr>
          <p:cNvPr id="754" name="Google Shape;754;p34"/>
          <p:cNvCxnSpPr/>
          <p:nvPr/>
        </p:nvCxnSpPr>
        <p:spPr>
          <a:xfrm>
            <a:off x="6931500" y="2982642"/>
            <a:ext cx="0" cy="415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963267-40F5-4B46-BC2E-9925D83EB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5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boolean logic</a:t>
            </a:r>
            <a:endParaRPr/>
          </a:p>
        </p:txBody>
      </p:sp>
      <p:pic>
        <p:nvPicPr>
          <p:cNvPr id="761" name="Google Shape;7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0" y="962550"/>
            <a:ext cx="2262175" cy="3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100" y="962549"/>
            <a:ext cx="2262175" cy="372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50" y="962550"/>
            <a:ext cx="2262175" cy="372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A9852E-84DE-4A90-AA19-75AECFF7E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1" name="Google Shape;7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80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450" y="948900"/>
            <a:ext cx="144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CAD6FC-0CB8-4BB4-B84C-425C09532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 txBox="1"/>
          <p:nvPr/>
        </p:nvSpPr>
        <p:spPr>
          <a:xfrm>
            <a:off x="692338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4" name="Google Shape;7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487" y="2200397"/>
            <a:ext cx="169737" cy="2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58490" flipH="1">
            <a:off x="1156179" y="2743967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185560" flipH="1">
            <a:off x="1554796" y="2741820"/>
            <a:ext cx="411525" cy="23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12250">
            <a:off x="994013" y="2911340"/>
            <a:ext cx="766171" cy="17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36542">
            <a:off x="2004255" y="2163046"/>
            <a:ext cx="270784" cy="36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0213" y="2180072"/>
            <a:ext cx="270000" cy="33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37"/>
          <p:cNvCxnSpPr/>
          <p:nvPr/>
        </p:nvCxnSpPr>
        <p:spPr>
          <a:xfrm>
            <a:off x="2806938" y="2669138"/>
            <a:ext cx="1557000" cy="87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37"/>
          <p:cNvCxnSpPr/>
          <p:nvPr/>
        </p:nvCxnSpPr>
        <p:spPr>
          <a:xfrm>
            <a:off x="4853313" y="2664750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2" name="Google Shape;80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4">
            <a:off x="5341958" y="2245620"/>
            <a:ext cx="421700" cy="43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17470" y="2599583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210813" y="2555360"/>
            <a:ext cx="411525" cy="23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37"/>
          <p:cNvCxnSpPr/>
          <p:nvPr/>
        </p:nvCxnSpPr>
        <p:spPr>
          <a:xfrm>
            <a:off x="5000663" y="3095306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6">
            <a:off x="5167060" y="3031156"/>
            <a:ext cx="866828" cy="1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475" y="2753353"/>
            <a:ext cx="270000" cy="3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461963" y="2985917"/>
            <a:ext cx="411525" cy="236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37"/>
          <p:cNvCxnSpPr/>
          <p:nvPr/>
        </p:nvCxnSpPr>
        <p:spPr>
          <a:xfrm>
            <a:off x="5104463" y="3525881"/>
            <a:ext cx="3263700" cy="17400"/>
          </a:xfrm>
          <a:prstGeom prst="straightConnector1">
            <a:avLst/>
          </a:prstGeom>
          <a:noFill/>
          <a:ln w="19050" cap="flat" cmpd="sng">
            <a:solidFill>
              <a:srgbClr val="1E2D3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0" name="Google Shape;8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58783" y="3460695"/>
            <a:ext cx="650429" cy="14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">
            <a:off x="5595065" y="3164877"/>
            <a:ext cx="270784" cy="36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6">
            <a:off x="6677810" y="3461731"/>
            <a:ext cx="866828" cy="1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9563" y="3248015"/>
            <a:ext cx="169725" cy="29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3513" y="3227663"/>
            <a:ext cx="270000" cy="3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819463" y="3416492"/>
            <a:ext cx="411525" cy="23612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7"/>
          <p:cNvSpPr/>
          <p:nvPr/>
        </p:nvSpPr>
        <p:spPr>
          <a:xfrm>
            <a:off x="775838" y="1847026"/>
            <a:ext cx="1950000" cy="1592400"/>
          </a:xfrm>
          <a:prstGeom prst="ellipse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8B9E38-301B-43BB-B346-3FEDA37E2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4EB1E814-47B5-417D-AED8-D69FA434A63C}"/>
              </a:ext>
            </a:extLst>
          </p:cNvPr>
          <p:cNvGrpSpPr/>
          <p:nvPr/>
        </p:nvGrpSpPr>
        <p:grpSpPr>
          <a:xfrm>
            <a:off x="659466" y="598334"/>
            <a:ext cx="2442844" cy="2010018"/>
            <a:chOff x="659466" y="598334"/>
            <a:chExt cx="2442844" cy="2010018"/>
          </a:xfrm>
        </p:grpSpPr>
        <p:pic>
          <p:nvPicPr>
            <p:cNvPr id="75" name="Google Shape;7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8334" y="1084014"/>
              <a:ext cx="1617662" cy="1524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1"/>
            <p:cNvSpPr txBox="1"/>
            <p:nvPr/>
          </p:nvSpPr>
          <p:spPr>
            <a:xfrm>
              <a:off x="2458544" y="1643568"/>
              <a:ext cx="643766" cy="40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/>
                <a:t>OFF</a:t>
              </a:r>
              <a:endParaRPr dirty="0"/>
            </a:p>
          </p:txBody>
        </p:sp>
        <p:sp>
          <p:nvSpPr>
            <p:cNvPr id="82" name="Google Shape;82;p11"/>
            <p:cNvSpPr txBox="1"/>
            <p:nvPr/>
          </p:nvSpPr>
          <p:spPr>
            <a:xfrm>
              <a:off x="659466" y="598334"/>
              <a:ext cx="1899959" cy="400073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ID</a:t>
              </a:r>
              <a:endParaRPr/>
            </a:p>
          </p:txBody>
        </p:sp>
      </p:grp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321389" y="56106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logic</a:t>
            </a:r>
            <a:r>
              <a:rPr lang="fr-FR" dirty="0"/>
              <a:t> </a:t>
            </a:r>
            <a:r>
              <a:rPr lang="fr-FR" dirty="0" err="1"/>
              <a:t>gates</a:t>
            </a:r>
            <a:r>
              <a:rPr lang="fr-FR" dirty="0"/>
              <a:t>?</a:t>
            </a:r>
            <a:endParaRPr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CCB3E8A-8F2C-45DC-B1D9-561BB907E911}"/>
              </a:ext>
            </a:extLst>
          </p:cNvPr>
          <p:cNvGrpSpPr/>
          <p:nvPr/>
        </p:nvGrpSpPr>
        <p:grpSpPr>
          <a:xfrm>
            <a:off x="709962" y="2608352"/>
            <a:ext cx="2449827" cy="2350486"/>
            <a:chOff x="709962" y="2608352"/>
            <a:chExt cx="2449827" cy="2350486"/>
          </a:xfrm>
        </p:grpSpPr>
        <p:cxnSp>
          <p:nvCxnSpPr>
            <p:cNvPr id="76" name="Google Shape;76;p11"/>
            <p:cNvCxnSpPr>
              <a:stCxn id="75" idx="2"/>
              <a:endCxn id="77" idx="0"/>
            </p:cNvCxnSpPr>
            <p:nvPr/>
          </p:nvCxnSpPr>
          <p:spPr>
            <a:xfrm>
              <a:off x="1557164" y="2608352"/>
              <a:ext cx="0" cy="75393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77" name="Google Shape;77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962" y="3362203"/>
              <a:ext cx="1694404" cy="1596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1"/>
            <p:cNvSpPr txBox="1"/>
            <p:nvPr/>
          </p:nvSpPr>
          <p:spPr>
            <a:xfrm>
              <a:off x="2458544" y="3975873"/>
              <a:ext cx="701245" cy="40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ON</a:t>
              </a:r>
              <a:endParaRPr/>
            </a:p>
          </p:txBody>
        </p:sp>
      </p:grpSp>
      <p:sp>
        <p:nvSpPr>
          <p:cNvPr id="80" name="Google Shape;80;p11"/>
          <p:cNvSpPr/>
          <p:nvPr/>
        </p:nvSpPr>
        <p:spPr>
          <a:xfrm>
            <a:off x="103343" y="3436414"/>
            <a:ext cx="436091" cy="441046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-93528" y="3074395"/>
            <a:ext cx="942907" cy="40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Integrase</a:t>
            </a:r>
            <a:endParaRPr dirty="0"/>
          </a:p>
        </p:txBody>
      </p:sp>
      <p:sp>
        <p:nvSpPr>
          <p:cNvPr id="83" name="Google Shape;83;p1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1263670-CD2D-4DD6-8985-28754F1D98DF}"/>
              </a:ext>
            </a:extLst>
          </p:cNvPr>
          <p:cNvGrpSpPr/>
          <p:nvPr/>
        </p:nvGrpSpPr>
        <p:grpSpPr>
          <a:xfrm>
            <a:off x="6245663" y="2678261"/>
            <a:ext cx="2249914" cy="2244420"/>
            <a:chOff x="6223480" y="2714418"/>
            <a:chExt cx="2249914" cy="224442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7019140-857C-4C27-BB70-75FB074E2A5F}"/>
                </a:ext>
              </a:extLst>
            </p:cNvPr>
            <p:cNvSpPr/>
            <p:nvPr/>
          </p:nvSpPr>
          <p:spPr>
            <a:xfrm>
              <a:off x="6855731" y="3470802"/>
              <a:ext cx="1617663" cy="1488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5A2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Google Shape;97;p11"/>
            <p:cNvCxnSpPr/>
            <p:nvPr/>
          </p:nvCxnSpPr>
          <p:spPr>
            <a:xfrm>
              <a:off x="7655217" y="2714418"/>
              <a:ext cx="0" cy="7218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" name="Google Shape;101;p11"/>
            <p:cNvSpPr txBox="1"/>
            <p:nvPr/>
          </p:nvSpPr>
          <p:spPr>
            <a:xfrm>
              <a:off x="6223480" y="4014018"/>
              <a:ext cx="649132" cy="40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/>
                <a:t>OFF</a:t>
              </a:r>
              <a:endParaRPr dirty="0"/>
            </a:p>
          </p:txBody>
        </p:sp>
        <p:pic>
          <p:nvPicPr>
            <p:cNvPr id="104" name="Google Shape;104;p11"/>
            <p:cNvPicPr preferRelativeResize="0"/>
            <p:nvPr/>
          </p:nvPicPr>
          <p:blipFill rotWithShape="1">
            <a:blip r:embed="rId5">
              <a:alphaModFix/>
            </a:blip>
            <a:srcRect l="58122"/>
            <a:stretch/>
          </p:blipFill>
          <p:spPr>
            <a:xfrm>
              <a:off x="6865612" y="3949915"/>
              <a:ext cx="1568426" cy="49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1"/>
          <p:cNvSpPr txBox="1"/>
          <p:nvPr/>
        </p:nvSpPr>
        <p:spPr>
          <a:xfrm>
            <a:off x="5568967" y="3074545"/>
            <a:ext cx="934888" cy="400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Integrase</a:t>
            </a:r>
            <a:endParaRPr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4158F9-9E41-46A9-89A0-F70B06C9A7E5}"/>
              </a:ext>
            </a:extLst>
          </p:cNvPr>
          <p:cNvGrpSpPr/>
          <p:nvPr/>
        </p:nvGrpSpPr>
        <p:grpSpPr>
          <a:xfrm>
            <a:off x="6223480" y="598329"/>
            <a:ext cx="2391465" cy="2099739"/>
            <a:chOff x="6223480" y="598329"/>
            <a:chExt cx="2391465" cy="2099739"/>
          </a:xfrm>
        </p:grpSpPr>
        <p:sp>
          <p:nvSpPr>
            <p:cNvPr id="94" name="Google Shape;94;p11"/>
            <p:cNvSpPr txBox="1"/>
            <p:nvPr/>
          </p:nvSpPr>
          <p:spPr>
            <a:xfrm>
              <a:off x="6698917" y="598329"/>
              <a:ext cx="1916028" cy="400265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NOT</a:t>
              </a:r>
              <a:endParaRPr/>
            </a:p>
          </p:txBody>
        </p:sp>
        <p:pic>
          <p:nvPicPr>
            <p:cNvPr id="96" name="Google Shape;96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5224" y="1138749"/>
              <a:ext cx="1679991" cy="1559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1"/>
            <p:cNvSpPr txBox="1"/>
            <p:nvPr/>
          </p:nvSpPr>
          <p:spPr>
            <a:xfrm>
              <a:off x="6223480" y="1726755"/>
              <a:ext cx="649132" cy="400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ON</a:t>
              </a: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F5E610-9926-4E58-BBD8-C011685AA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</a:t>
            </a:r>
          </a:p>
        </p:txBody>
      </p:sp>
      <p:sp>
        <p:nvSpPr>
          <p:cNvPr id="40" name="Google Shape;80;p11">
            <a:extLst>
              <a:ext uri="{FF2B5EF4-FFF2-40B4-BE49-F238E27FC236}">
                <a16:creationId xmlns:a16="http://schemas.microsoft.com/office/drawing/2014/main" id="{3B6C213E-2480-48A4-8B12-9D4B29B2BA3D}"/>
              </a:ext>
            </a:extLst>
          </p:cNvPr>
          <p:cNvSpPr/>
          <p:nvPr/>
        </p:nvSpPr>
        <p:spPr>
          <a:xfrm>
            <a:off x="6149779" y="3487913"/>
            <a:ext cx="436091" cy="441046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46914E-6 L 0.02847 -0.06697 L 0.02847 -0.1074 L 0.03785 -0.15092 L 0.06111 -0.17654 L 0.0816 -0.25895 L 0.11267 -0.31358 L 0.11267 -0.31358 L 0.11267 -0.31358 L 0.11094 -0.31265 L 0.11094 -0.31234 " pathEditMode="relative" rAng="0" ptsTypes="AAAAAAAAAAA">
                                      <p:cBhvr>
                                        <p:cTn id="1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34568E-6 L 0.02848 -0.06698 L 0.02848 -0.10741 L 0.03785 -0.15093 L 0.06112 -0.17655 L 0.0816 -0.25895 L 0.11268 -0.31358 L 0.11268 -0.31327 L 0.11268 -0.31358 L 0.11094 -0.31266 L 0.11094 -0.31235 " pathEditMode="relative" rAng="0" ptsTypes="AAAAAAAAAAA"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/>
      <p:bldP spid="99" grpId="0"/>
      <p:bldP spid="40" grpId="0" animBg="1"/>
      <p:bldP spid="4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 txBox="1"/>
          <p:nvPr/>
        </p:nvSpPr>
        <p:spPr>
          <a:xfrm>
            <a:off x="692338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38"/>
          <p:cNvSpPr txBox="1"/>
          <p:nvPr/>
        </p:nvSpPr>
        <p:spPr>
          <a:xfrm>
            <a:off x="2080950" y="1849059"/>
            <a:ext cx="4982100" cy="355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Can we rapidly prototype logic gate design using cell free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b="1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9" name="Google Shape;839;p38"/>
          <p:cNvCxnSpPr>
            <a:stCxn id="838" idx="2"/>
          </p:cNvCxnSpPr>
          <p:nvPr/>
        </p:nvCxnSpPr>
        <p:spPr>
          <a:xfrm>
            <a:off x="4572000" y="2204259"/>
            <a:ext cx="1072500" cy="939300"/>
          </a:xfrm>
          <a:prstGeom prst="straightConnector1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0" name="Google Shape;840;p38"/>
          <p:cNvCxnSpPr>
            <a:stCxn id="838" idx="2"/>
          </p:cNvCxnSpPr>
          <p:nvPr/>
        </p:nvCxnSpPr>
        <p:spPr>
          <a:xfrm flipH="1">
            <a:off x="3707100" y="2204259"/>
            <a:ext cx="864900" cy="905700"/>
          </a:xfrm>
          <a:prstGeom prst="straightConnector1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" name="Google Shape;841;p38"/>
          <p:cNvSpPr txBox="1"/>
          <p:nvPr/>
        </p:nvSpPr>
        <p:spPr>
          <a:xfrm>
            <a:off x="2899775" y="3109022"/>
            <a:ext cx="12801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YES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5174150" y="3109022"/>
            <a:ext cx="1280100" cy="431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NO</a:t>
            </a:r>
            <a:endParaRPr sz="17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38"/>
          <p:cNvSpPr/>
          <p:nvPr/>
        </p:nvSpPr>
        <p:spPr>
          <a:xfrm>
            <a:off x="2876700" y="2781984"/>
            <a:ext cx="1280100" cy="97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8"/>
          <p:cNvSpPr/>
          <p:nvPr/>
        </p:nvSpPr>
        <p:spPr>
          <a:xfrm>
            <a:off x="5174150" y="2781984"/>
            <a:ext cx="1280100" cy="97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2304F5-DCCB-4BAC-A4CB-60E69DB85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Explanation for the limit </a:t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9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9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5" name="Google Shape;865;p39"/>
          <p:cNvPicPr preferRelativeResize="0"/>
          <p:nvPr/>
        </p:nvPicPr>
        <p:blipFill rotWithShape="1">
          <a:blip r:embed="rId3">
            <a:alphaModFix/>
          </a:blip>
          <a:srcRect t="1634" r="67926" b="79495"/>
          <a:stretch/>
        </p:blipFill>
        <p:spPr>
          <a:xfrm>
            <a:off x="1242400" y="1909387"/>
            <a:ext cx="3404549" cy="7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9725" y="1703550"/>
            <a:ext cx="1498090" cy="99871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9"/>
          <p:cNvSpPr/>
          <p:nvPr/>
        </p:nvSpPr>
        <p:spPr>
          <a:xfrm>
            <a:off x="5210000" y="2107613"/>
            <a:ext cx="223500" cy="1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9"/>
          <p:cNvSpPr txBox="1"/>
          <p:nvPr/>
        </p:nvSpPr>
        <p:spPr>
          <a:xfrm>
            <a:off x="2107000" y="3156131"/>
            <a:ext cx="57432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Could it be a problem with the sequence?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39"/>
          <p:cNvSpPr/>
          <p:nvPr/>
        </p:nvSpPr>
        <p:spPr>
          <a:xfrm>
            <a:off x="2060875" y="1962506"/>
            <a:ext cx="392100" cy="21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9"/>
          <p:cNvSpPr txBox="1"/>
          <p:nvPr/>
        </p:nvSpPr>
        <p:spPr>
          <a:xfrm>
            <a:off x="2158400" y="3874013"/>
            <a:ext cx="5743200" cy="431100"/>
          </a:xfrm>
          <a:prstGeom prst="rect">
            <a:avLst/>
          </a:prstGeom>
          <a:noFill/>
          <a:ln w="38100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Is P6 a weak promoter?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D6C5B6-17B6-43B8-AC4C-30738893F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0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0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0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0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0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1" name="Google Shape;8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00" y="1074919"/>
            <a:ext cx="1214625" cy="235173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0"/>
          <p:cNvSpPr txBox="1"/>
          <p:nvPr/>
        </p:nvSpPr>
        <p:spPr>
          <a:xfrm>
            <a:off x="2963850" y="1210913"/>
            <a:ext cx="40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9575" y="1146369"/>
            <a:ext cx="2947585" cy="19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0927E3-626E-46E9-9048-FA5EC67C1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1"/>
          <p:cNvSpPr txBox="1"/>
          <p:nvPr/>
        </p:nvSpPr>
        <p:spPr>
          <a:xfrm>
            <a:off x="27914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4" name="Google Shape;9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75" y="632756"/>
            <a:ext cx="3357693" cy="22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8706"/>
            <a:ext cx="1815152" cy="121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14244"/>
            <a:ext cx="1695938" cy="134086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1"/>
          <p:cNvSpPr/>
          <p:nvPr/>
        </p:nvSpPr>
        <p:spPr>
          <a:xfrm rot="10800000">
            <a:off x="4401875" y="1098619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1996050" y="2726400"/>
            <a:ext cx="265200" cy="78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1"/>
          <p:cNvSpPr/>
          <p:nvPr/>
        </p:nvSpPr>
        <p:spPr>
          <a:xfrm rot="10800000">
            <a:off x="4401875" y="1334006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1"/>
          <p:cNvSpPr/>
          <p:nvPr/>
        </p:nvSpPr>
        <p:spPr>
          <a:xfrm rot="10800000">
            <a:off x="4401875" y="1751044"/>
            <a:ext cx="2652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C1E8C6-106D-4025-9208-3762A569A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2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2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2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2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2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2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2"/>
          <p:cNvSpPr txBox="1"/>
          <p:nvPr/>
        </p:nvSpPr>
        <p:spPr>
          <a:xfrm>
            <a:off x="26390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1" name="Google Shape;9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01" y="2051656"/>
            <a:ext cx="2320219" cy="2072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42"/>
          <p:cNvSpPr txBox="1"/>
          <p:nvPr/>
        </p:nvSpPr>
        <p:spPr>
          <a:xfrm>
            <a:off x="2095500" y="1542038"/>
            <a:ext cx="229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43" name="Google Shape;943;p42"/>
          <p:cNvGraphicFramePr/>
          <p:nvPr/>
        </p:nvGraphicFramePr>
        <p:xfrm>
          <a:off x="5355600" y="2018241"/>
          <a:ext cx="2406075" cy="2139200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7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/>
                        <a:t> </a:t>
                      </a: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4" name="Google Shape;944;p42"/>
          <p:cNvSpPr txBox="1"/>
          <p:nvPr/>
        </p:nvSpPr>
        <p:spPr>
          <a:xfrm>
            <a:off x="5436725" y="1622813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BXB1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42"/>
          <p:cNvSpPr txBox="1"/>
          <p:nvPr/>
        </p:nvSpPr>
        <p:spPr>
          <a:xfrm>
            <a:off x="6213025" y="1622813"/>
            <a:ext cx="7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TP901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p42"/>
          <p:cNvSpPr txBox="1"/>
          <p:nvPr/>
        </p:nvSpPr>
        <p:spPr>
          <a:xfrm>
            <a:off x="7034925" y="162281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3227F2-F2E0-4BBD-83A4-31945F762E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3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3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3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3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3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3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3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6" name="Google Shape;9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13" y="2035163"/>
            <a:ext cx="2489776" cy="219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7" name="Google Shape;967;p43"/>
          <p:cNvGraphicFramePr/>
          <p:nvPr/>
        </p:nvGraphicFramePr>
        <p:xfrm>
          <a:off x="5016613" y="2162569"/>
          <a:ext cx="2650025" cy="2150600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85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8" name="Google Shape;968;p43"/>
          <p:cNvSpPr txBox="1"/>
          <p:nvPr/>
        </p:nvSpPr>
        <p:spPr>
          <a:xfrm>
            <a:off x="1611463" y="1608713"/>
            <a:ext cx="235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NOT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43"/>
          <p:cNvSpPr txBox="1"/>
          <p:nvPr/>
        </p:nvSpPr>
        <p:spPr>
          <a:xfrm>
            <a:off x="5176038" y="1899019"/>
            <a:ext cx="6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BXB1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43"/>
          <p:cNvSpPr txBox="1"/>
          <p:nvPr/>
        </p:nvSpPr>
        <p:spPr>
          <a:xfrm>
            <a:off x="5973225" y="1899019"/>
            <a:ext cx="7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TP901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43"/>
          <p:cNvSpPr txBox="1"/>
          <p:nvPr/>
        </p:nvSpPr>
        <p:spPr>
          <a:xfrm>
            <a:off x="6772388" y="1899019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D79F89-F2EC-4C19-B032-244B95D0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4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4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4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4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4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4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4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4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4"/>
          <p:cNvSpPr txBox="1"/>
          <p:nvPr/>
        </p:nvSpPr>
        <p:spPr>
          <a:xfrm>
            <a:off x="2943800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1" name="Google Shape;9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00" y="1593084"/>
            <a:ext cx="3043238" cy="7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44"/>
          <p:cNvSpPr/>
          <p:nvPr/>
        </p:nvSpPr>
        <p:spPr>
          <a:xfrm>
            <a:off x="3372250" y="1601231"/>
            <a:ext cx="742200" cy="43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3" name="Google Shape;9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650" y="1414134"/>
            <a:ext cx="1495013" cy="9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4"/>
          <p:cNvSpPr/>
          <p:nvPr/>
        </p:nvSpPr>
        <p:spPr>
          <a:xfrm>
            <a:off x="5596200" y="1714238"/>
            <a:ext cx="223500" cy="1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4"/>
          <p:cNvSpPr txBox="1"/>
          <p:nvPr/>
        </p:nvSpPr>
        <p:spPr>
          <a:xfrm>
            <a:off x="2878875" y="2394628"/>
            <a:ext cx="4416900" cy="431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Lato"/>
                <a:ea typeface="Lato"/>
                <a:cs typeface="Lato"/>
                <a:sym typeface="Lato"/>
              </a:rPr>
              <a:t>is P6 a weak promoter?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6" name="Google Shape;996;p44"/>
          <p:cNvPicPr preferRelativeResize="0"/>
          <p:nvPr/>
        </p:nvPicPr>
        <p:blipFill rotWithShape="1">
          <a:blip r:embed="rId5">
            <a:alphaModFix/>
          </a:blip>
          <a:srcRect t="416" b="406"/>
          <a:stretch/>
        </p:blipFill>
        <p:spPr>
          <a:xfrm>
            <a:off x="3552274" y="2818350"/>
            <a:ext cx="2080665" cy="13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069036-59FD-4484-B707-C49B74595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5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/>
              <a:t>Limits of the system</a:t>
            </a:r>
            <a:endParaRPr/>
          </a:p>
        </p:txBody>
      </p:sp>
      <p:sp>
        <p:nvSpPr>
          <p:cNvPr id="1003" name="Google Shape;1003;p4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5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5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5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5"/>
          <p:cNvSpPr txBox="1"/>
          <p:nvPr/>
        </p:nvSpPr>
        <p:spPr>
          <a:xfrm>
            <a:off x="27914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6" name="Google Shape;10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00" y="1277644"/>
            <a:ext cx="2766637" cy="21490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7" name="Google Shape;1017;p45"/>
          <p:cNvGraphicFramePr/>
          <p:nvPr/>
        </p:nvGraphicFramePr>
        <p:xfrm>
          <a:off x="4401350" y="1481588"/>
          <a:ext cx="3566875" cy="1808792"/>
        </p:xfrm>
        <a:graphic>
          <a:graphicData uri="http://schemas.openxmlformats.org/drawingml/2006/table">
            <a:tbl>
              <a:tblPr>
                <a:noFill/>
                <a:tableStyleId>{9399E623-6D8C-4747-A37E-7FE135481B98}</a:tableStyleId>
              </a:tblPr>
              <a:tblGrid>
                <a:gridCol w="88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0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/>
                        <a:t>1</a:t>
                      </a:r>
                      <a:endParaRPr sz="14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8" name="Google Shape;1018;p45"/>
          <p:cNvSpPr txBox="1"/>
          <p:nvPr/>
        </p:nvSpPr>
        <p:spPr>
          <a:xfrm>
            <a:off x="46759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>
              <a:solidFill>
                <a:srgbClr val="741B4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55297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0" name="Google Shape;1020;p45"/>
          <p:cNvSpPr txBox="1"/>
          <p:nvPr/>
        </p:nvSpPr>
        <p:spPr>
          <a:xfrm>
            <a:off x="6434300" y="1105444"/>
            <a:ext cx="39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1" name="Google Shape;1021;p45"/>
          <p:cNvSpPr txBox="1"/>
          <p:nvPr/>
        </p:nvSpPr>
        <p:spPr>
          <a:xfrm>
            <a:off x="7067975" y="1105444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Lato"/>
                <a:ea typeface="Lato"/>
                <a:cs typeface="Lato"/>
                <a:sym typeface="Lato"/>
              </a:rPr>
              <a:t>OUTPUT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A2E268-54D9-4BD8-8420-D8D5A17BC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37</a:t>
            </a:fld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6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6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6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6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6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6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6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6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6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6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6"/>
          <p:cNvSpPr txBox="1"/>
          <p:nvPr/>
        </p:nvSpPr>
        <p:spPr>
          <a:xfrm>
            <a:off x="3691213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5" name="Google Shape;1045;p46"/>
          <p:cNvPicPr preferRelativeResize="0"/>
          <p:nvPr/>
        </p:nvPicPr>
        <p:blipFill rotWithShape="1">
          <a:blip r:embed="rId3">
            <a:alphaModFix/>
          </a:blip>
          <a:srcRect l="-3329" r="-9156"/>
          <a:stretch/>
        </p:blipFill>
        <p:spPr>
          <a:xfrm>
            <a:off x="4355886" y="1051965"/>
            <a:ext cx="4441149" cy="335091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6"/>
          <p:cNvSpPr txBox="1"/>
          <p:nvPr/>
        </p:nvSpPr>
        <p:spPr>
          <a:xfrm>
            <a:off x="1171713" y="1600200"/>
            <a:ext cx="19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First try with simple linear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7" name="Google Shape;1047;p46"/>
          <p:cNvSpPr txBox="1"/>
          <p:nvPr/>
        </p:nvSpPr>
        <p:spPr>
          <a:xfrm>
            <a:off x="405038" y="2368247"/>
            <a:ext cx="3799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Slope: 0.000006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Intercept: -0.006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Mean squared error: 0.013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Coefficient of determination (r²) : 0.620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 value: 9.8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P-value: 2.03e-02</a:t>
            </a:r>
            <a:endParaRPr/>
          </a:p>
        </p:txBody>
      </p:sp>
      <p:sp>
        <p:nvSpPr>
          <p:cNvPr id="1048" name="Google Shape;1048;p46"/>
          <p:cNvSpPr txBox="1"/>
          <p:nvPr/>
        </p:nvSpPr>
        <p:spPr>
          <a:xfrm>
            <a:off x="346963" y="3571875"/>
            <a:ext cx="47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r² not very good -&gt; presence of an outlier ( 0.2, 65000 )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1AF1C7-4E06-4C6F-B33C-0338AE532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7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7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7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7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7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8" name="Google Shape;10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" y="1810092"/>
            <a:ext cx="2982375" cy="198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800" y="1970302"/>
            <a:ext cx="2752257" cy="1667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47"/>
          <p:cNvCxnSpPr/>
          <p:nvPr/>
        </p:nvCxnSpPr>
        <p:spPr>
          <a:xfrm>
            <a:off x="3867002" y="2789945"/>
            <a:ext cx="722700" cy="0"/>
          </a:xfrm>
          <a:prstGeom prst="straightConnector1">
            <a:avLst/>
          </a:prstGeom>
          <a:noFill/>
          <a:ln w="38100" cap="flat" cmpd="sng">
            <a:solidFill>
              <a:srgbClr val="5E696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7F1CC4-0463-453E-80C9-D96EB5C69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body" idx="2"/>
          </p:nvPr>
        </p:nvSpPr>
        <p:spPr>
          <a:xfrm>
            <a:off x="518896" y="98807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Principal goals of the Lab1:</a:t>
            </a:r>
            <a:endParaRPr dirty="0"/>
          </a:p>
        </p:txBody>
      </p:sp>
      <p:sp>
        <p:nvSpPr>
          <p:cNvPr id="111" name="Google Shape;111;p12"/>
          <p:cNvSpPr txBox="1"/>
          <p:nvPr/>
        </p:nvSpPr>
        <p:spPr>
          <a:xfrm>
            <a:off x="2671100" y="973600"/>
            <a:ext cx="3199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rapidly prototype logic gates?</a:t>
            </a:r>
            <a:endParaRPr sz="1800"/>
          </a:p>
        </p:txBody>
      </p:sp>
      <p:sp>
        <p:nvSpPr>
          <p:cNvPr id="112" name="Google Shape;112;p12"/>
          <p:cNvSpPr txBox="1"/>
          <p:nvPr/>
        </p:nvSpPr>
        <p:spPr>
          <a:xfrm>
            <a:off x="7511150" y="2869488"/>
            <a:ext cx="1140000" cy="461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cell-free</a:t>
            </a:r>
            <a:endParaRPr sz="1800"/>
          </a:p>
        </p:txBody>
      </p:sp>
      <p:sp>
        <p:nvSpPr>
          <p:cNvPr id="113" name="Google Shape;113;p12"/>
          <p:cNvSpPr txBox="1"/>
          <p:nvPr/>
        </p:nvSpPr>
        <p:spPr>
          <a:xfrm>
            <a:off x="385324" y="2772475"/>
            <a:ext cx="1540500" cy="738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flow </a:t>
            </a:r>
            <a:r>
              <a:rPr lang="fr-FR" sz="1800" dirty="0" err="1"/>
              <a:t>cytometry</a:t>
            </a:r>
            <a:endParaRPr sz="18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2247875" y="3378488"/>
            <a:ext cx="419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predict in cellulo response? </a:t>
            </a:r>
            <a:endParaRPr sz="1800"/>
          </a:p>
        </p:txBody>
      </p:sp>
      <p:cxnSp>
        <p:nvCxnSpPr>
          <p:cNvPr id="116" name="Google Shape;116;p12"/>
          <p:cNvCxnSpPr>
            <a:cxnSpLocks/>
          </p:cNvCxnSpPr>
          <p:nvPr/>
        </p:nvCxnSpPr>
        <p:spPr>
          <a:xfrm>
            <a:off x="2193049" y="3329138"/>
            <a:ext cx="505087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7" name="Google Shape;117;p12"/>
          <p:cNvSpPr txBox="1"/>
          <p:nvPr/>
        </p:nvSpPr>
        <p:spPr>
          <a:xfrm>
            <a:off x="2972975" y="2507288"/>
            <a:ext cx="274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Can we use cell-free?</a:t>
            </a:r>
            <a:endParaRPr sz="1800"/>
          </a:p>
        </p:txBody>
      </p:sp>
      <p:sp>
        <p:nvSpPr>
          <p:cNvPr id="118" name="Google Shape;118;p12"/>
          <p:cNvSpPr/>
          <p:nvPr/>
        </p:nvSpPr>
        <p:spPr>
          <a:xfrm>
            <a:off x="4058825" y="1814525"/>
            <a:ext cx="571500" cy="72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9" name="Google Shape;119;p12"/>
          <p:cNvCxnSpPr>
            <a:cxnSpLocks/>
          </p:cNvCxnSpPr>
          <p:nvPr/>
        </p:nvCxnSpPr>
        <p:spPr>
          <a:xfrm>
            <a:off x="2193049" y="2968988"/>
            <a:ext cx="5050876" cy="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2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2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6891902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dirty="0"/>
              <a:t>2</a:t>
            </a:r>
            <a:endParaRPr dirty="0"/>
          </a:p>
        </p:txBody>
      </p:sp>
      <p:sp>
        <p:nvSpPr>
          <p:cNvPr id="127" name="Google Shape;127;p12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8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8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8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8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8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8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8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8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8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8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8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0" name="Google Shape;11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188" y="3067650"/>
            <a:ext cx="3348244" cy="500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8"/>
          <p:cNvSpPr txBox="1"/>
          <p:nvPr/>
        </p:nvSpPr>
        <p:spPr>
          <a:xfrm>
            <a:off x="6340921" y="3580107"/>
            <a:ext cx="2886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Inspired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000" dirty="0" err="1">
                <a:latin typeface="Lato"/>
                <a:ea typeface="Lato"/>
                <a:cs typeface="Lato"/>
                <a:sym typeface="Lato"/>
              </a:rPr>
              <a:t>Stögbauer</a:t>
            </a:r>
            <a:r>
              <a:rPr lang="fr-FR" sz="1000" dirty="0">
                <a:latin typeface="Lato"/>
                <a:ea typeface="Lato"/>
                <a:cs typeface="Lato"/>
                <a:sym typeface="Lato"/>
              </a:rPr>
              <a:t> et al. </a:t>
            </a:r>
            <a:r>
              <a:rPr lang="en-US" sz="1000" i="1" dirty="0">
                <a:latin typeface="Lato"/>
              </a:rPr>
              <a:t>Integrative Biology </a:t>
            </a:r>
            <a:r>
              <a:rPr lang="en-US" sz="1000" dirty="0">
                <a:latin typeface="Lato"/>
              </a:rPr>
              <a:t>2012</a:t>
            </a:r>
            <a:r>
              <a:rPr lang="fr-FR" sz="1000" dirty="0">
                <a:latin typeface="Lato"/>
                <a:sym typeface="Lato"/>
              </a:rPr>
              <a:t> </a:t>
            </a:r>
            <a:endParaRPr sz="1000" dirty="0">
              <a:latin typeface="Lato"/>
              <a:sym typeface="Lato"/>
            </a:endParaRPr>
          </a:p>
        </p:txBody>
      </p:sp>
      <p:sp>
        <p:nvSpPr>
          <p:cNvPr id="1112" name="Google Shape;1112;p48"/>
          <p:cNvSpPr txBox="1"/>
          <p:nvPr/>
        </p:nvSpPr>
        <p:spPr>
          <a:xfrm>
            <a:off x="1463700" y="1628128"/>
            <a:ext cx="78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DNA                                                       RNA                                                     PROTEIN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3" name="Google Shape;1113;p48"/>
          <p:cNvCxnSpPr/>
          <p:nvPr/>
        </p:nvCxnSpPr>
        <p:spPr>
          <a:xfrm rot="10800000" flipH="1">
            <a:off x="2143125" y="1788778"/>
            <a:ext cx="1571700" cy="10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114" name="Google Shape;1114;p48"/>
          <p:cNvCxnSpPr/>
          <p:nvPr/>
        </p:nvCxnSpPr>
        <p:spPr>
          <a:xfrm rot="10800000" flipH="1">
            <a:off x="4310050" y="1799578"/>
            <a:ext cx="1571700" cy="10800"/>
          </a:xfrm>
          <a:prstGeom prst="straightConnector1">
            <a:avLst/>
          </a:prstGeom>
          <a:noFill/>
          <a:ln w="9525" cap="flat" cmpd="sng">
            <a:solidFill>
              <a:srgbClr val="5E696C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115" name="Google Shape;1115;p48"/>
          <p:cNvSpPr txBox="1"/>
          <p:nvPr/>
        </p:nvSpPr>
        <p:spPr>
          <a:xfrm>
            <a:off x="4714875" y="1510266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ktl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p48"/>
          <p:cNvSpPr txBox="1"/>
          <p:nvPr/>
        </p:nvSpPr>
        <p:spPr>
          <a:xfrm>
            <a:off x="2668425" y="1510266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48"/>
          <p:cNvSpPr txBox="1"/>
          <p:nvPr/>
        </p:nvSpPr>
        <p:spPr>
          <a:xfrm>
            <a:off x="2668425" y="1788778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48"/>
          <p:cNvSpPr/>
          <p:nvPr/>
        </p:nvSpPr>
        <p:spPr>
          <a:xfrm>
            <a:off x="1157300" y="1381678"/>
            <a:ext cx="3152700" cy="942900"/>
          </a:xfrm>
          <a:prstGeom prst="ellipse">
            <a:avLst/>
          </a:prstGeom>
          <a:noFill/>
          <a:ln w="9525" cap="flat" cmpd="sng">
            <a:solidFill>
              <a:srgbClr val="1E2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/>
          <p:nvPr/>
        </p:nvSpPr>
        <p:spPr>
          <a:xfrm>
            <a:off x="0" y="1381678"/>
            <a:ext cx="152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Presumed constant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0" name="Google Shape;1120;p48"/>
          <p:cNvSpPr/>
          <p:nvPr/>
        </p:nvSpPr>
        <p:spPr>
          <a:xfrm>
            <a:off x="4429050" y="2019909"/>
            <a:ext cx="285900" cy="9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C7CA"/>
          </a:solidFill>
          <a:ln w="9525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8"/>
          <p:cNvSpPr txBox="1"/>
          <p:nvPr/>
        </p:nvSpPr>
        <p:spPr>
          <a:xfrm>
            <a:off x="157175" y="2956866"/>
            <a:ext cx="415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ktl  : translation rate 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µM*min-1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Re : resource factor 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µM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K1: michaelis menten constant (k1/k2) :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 µM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𝛼 : maturation rate: </a:t>
            </a:r>
            <a:r>
              <a:rPr lang="fr-FR" b="1">
                <a:latin typeface="Lato"/>
                <a:ea typeface="Lato"/>
                <a:cs typeface="Lato"/>
                <a:sym typeface="Lato"/>
              </a:rPr>
              <a:t>min-1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E431CB-3858-418C-8A13-F1F72A523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9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9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9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9"/>
          <p:cNvSpPr/>
          <p:nvPr/>
        </p:nvSpPr>
        <p:spPr>
          <a:xfrm>
            <a:off x="4702788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9"/>
          <p:cNvSpPr/>
          <p:nvPr/>
        </p:nvSpPr>
        <p:spPr>
          <a:xfrm>
            <a:off x="889375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9"/>
          <p:cNvSpPr/>
          <p:nvPr/>
        </p:nvSpPr>
        <p:spPr>
          <a:xfrm>
            <a:off x="7856025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9"/>
          <p:cNvSpPr/>
          <p:nvPr/>
        </p:nvSpPr>
        <p:spPr>
          <a:xfrm>
            <a:off x="3461998" y="5010075"/>
            <a:ext cx="29103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9"/>
          <p:cNvSpPr/>
          <p:nvPr/>
        </p:nvSpPr>
        <p:spPr>
          <a:xfrm>
            <a:off x="2165100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>
            <a:off x="6332625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>
            <a:off x="0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>
            <a:off x="889375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9"/>
          <p:cNvSpPr txBox="1"/>
          <p:nvPr/>
        </p:nvSpPr>
        <p:spPr>
          <a:xfrm>
            <a:off x="3691213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Correlation cyto/CF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5" name="Google Shape;11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361"/>
            <a:ext cx="858202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9"/>
          <p:cNvSpPr txBox="1"/>
          <p:nvPr/>
        </p:nvSpPr>
        <p:spPr>
          <a:xfrm>
            <a:off x="4373075" y="4455975"/>
            <a:ext cx="38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S.Guiziou et al, </a:t>
            </a:r>
            <a:r>
              <a:rPr lang="fr-FR" i="1"/>
              <a:t>nature communications </a:t>
            </a:r>
            <a:r>
              <a:rPr lang="fr-FR"/>
              <a:t>2019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33822D-739A-4131-AEA2-834D8C920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50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0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0"/>
          <p:cNvSpPr/>
          <p:nvPr/>
        </p:nvSpPr>
        <p:spPr>
          <a:xfrm>
            <a:off x="6258463" y="5010075"/>
            <a:ext cx="2889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0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0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50"/>
          <p:cNvSpPr/>
          <p:nvPr/>
        </p:nvSpPr>
        <p:spPr>
          <a:xfrm>
            <a:off x="47350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50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50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0"/>
          <p:cNvSpPr txBox="1"/>
          <p:nvPr/>
        </p:nvSpPr>
        <p:spPr>
          <a:xfrm>
            <a:off x="6923388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Discussion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579E95-0275-4152-885A-BD0D8F9C7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1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51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51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51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1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51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51"/>
          <p:cNvSpPr/>
          <p:nvPr/>
        </p:nvSpPr>
        <p:spPr>
          <a:xfrm>
            <a:off x="3457536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51"/>
          <p:cNvSpPr/>
          <p:nvPr/>
        </p:nvSpPr>
        <p:spPr>
          <a:xfrm>
            <a:off x="2160638" y="5009775"/>
            <a:ext cx="12969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51"/>
          <p:cNvSpPr/>
          <p:nvPr/>
        </p:nvSpPr>
        <p:spPr>
          <a:xfrm>
            <a:off x="4735063" y="5010075"/>
            <a:ext cx="3116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1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51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51"/>
          <p:cNvSpPr txBox="1"/>
          <p:nvPr/>
        </p:nvSpPr>
        <p:spPr>
          <a:xfrm>
            <a:off x="5433738" y="48230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Modeling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ED53CE-6F6C-4A2C-8E89-EABA3DC60E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2"/>
          </p:nvPr>
        </p:nvSpPr>
        <p:spPr>
          <a:xfrm>
            <a:off x="592321" y="98025"/>
            <a:ext cx="6097800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Introduction : the </a:t>
            </a:r>
            <a:r>
              <a:rPr lang="fr-FR" dirty="0" err="1"/>
              <a:t>different</a:t>
            </a:r>
            <a:r>
              <a:rPr lang="fr-FR" dirty="0"/>
              <a:t> techniques </a:t>
            </a:r>
            <a:r>
              <a:rPr lang="fr-FR" dirty="0" err="1"/>
              <a:t>used</a:t>
            </a:r>
            <a:endParaRPr dirty="0"/>
          </a:p>
        </p:txBody>
      </p:sp>
      <p:sp>
        <p:nvSpPr>
          <p:cNvPr id="134" name="Google Shape;134;p13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1728796" y="5010075"/>
            <a:ext cx="18390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-4451" y="5009775"/>
            <a:ext cx="21975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 txBox="1"/>
          <p:nvPr/>
        </p:nvSpPr>
        <p:spPr>
          <a:xfrm rot="882">
            <a:off x="377968" y="4721443"/>
            <a:ext cx="116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Introduction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" name="Google Shape;142;p13"/>
          <p:cNvGrpSpPr/>
          <p:nvPr/>
        </p:nvGrpSpPr>
        <p:grpSpPr>
          <a:xfrm>
            <a:off x="4133700" y="896300"/>
            <a:ext cx="2312425" cy="1632750"/>
            <a:chOff x="4133700" y="896300"/>
            <a:chExt cx="2312425" cy="1632750"/>
          </a:xfrm>
        </p:grpSpPr>
        <p:pic>
          <p:nvPicPr>
            <p:cNvPr id="143" name="Google Shape;143;p13"/>
            <p:cNvPicPr preferRelativeResize="0"/>
            <p:nvPr/>
          </p:nvPicPr>
          <p:blipFill rotWithShape="1">
            <a:blip r:embed="rId3">
              <a:alphaModFix/>
            </a:blip>
            <a:srcRect l="1162" t="1154" r="49581" b="55102"/>
            <a:stretch/>
          </p:blipFill>
          <p:spPr>
            <a:xfrm>
              <a:off x="4133700" y="896300"/>
              <a:ext cx="2057400" cy="1278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3"/>
            <p:cNvSpPr txBox="1"/>
            <p:nvPr/>
          </p:nvSpPr>
          <p:spPr>
            <a:xfrm>
              <a:off x="4620025" y="2128850"/>
              <a:ext cx="18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Plate reader</a:t>
              </a:r>
              <a:endParaRPr/>
            </a:p>
          </p:txBody>
        </p:sp>
      </p:grpSp>
      <p:pic>
        <p:nvPicPr>
          <p:cNvPr id="145" name="Google Shape;145;p13"/>
          <p:cNvPicPr preferRelativeResize="0"/>
          <p:nvPr/>
        </p:nvPicPr>
        <p:blipFill rotWithShape="1">
          <a:blip r:embed="rId4">
            <a:alphaModFix/>
          </a:blip>
          <a:srcRect r="51093" b="22474"/>
          <a:stretch/>
        </p:blipFill>
        <p:spPr>
          <a:xfrm>
            <a:off x="127075" y="2729497"/>
            <a:ext cx="2407925" cy="26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5">
            <a:alphaModFix/>
          </a:blip>
          <a:srcRect l="48646" t="18461" b="8073"/>
          <a:stretch/>
        </p:blipFill>
        <p:spPr>
          <a:xfrm>
            <a:off x="3373200" y="436900"/>
            <a:ext cx="3730273" cy="304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3"/>
          <p:cNvGrpSpPr/>
          <p:nvPr/>
        </p:nvGrpSpPr>
        <p:grpSpPr>
          <a:xfrm>
            <a:off x="0" y="658925"/>
            <a:ext cx="3240627" cy="2499875"/>
            <a:chOff x="0" y="658925"/>
            <a:chExt cx="3240627" cy="2499875"/>
          </a:xfrm>
        </p:grpSpPr>
        <p:pic>
          <p:nvPicPr>
            <p:cNvPr id="148" name="Google Shape;148;p13"/>
            <p:cNvPicPr preferRelativeResize="0"/>
            <p:nvPr/>
          </p:nvPicPr>
          <p:blipFill rotWithShape="1">
            <a:blip r:embed="rId5">
              <a:alphaModFix/>
            </a:blip>
            <a:srcRect t="18461" r="57087" b="4000"/>
            <a:stretch/>
          </p:blipFill>
          <p:spPr>
            <a:xfrm>
              <a:off x="0" y="658925"/>
              <a:ext cx="3240627" cy="249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3"/>
            <p:cNvSpPr/>
            <p:nvPr/>
          </p:nvSpPr>
          <p:spPr>
            <a:xfrm>
              <a:off x="2145050" y="1810600"/>
              <a:ext cx="957600" cy="6342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150" name="Google Shape;150;p13"/>
          <p:cNvGrpSpPr/>
          <p:nvPr/>
        </p:nvGrpSpPr>
        <p:grpSpPr>
          <a:xfrm>
            <a:off x="3786763" y="2922088"/>
            <a:ext cx="2471256" cy="1964288"/>
            <a:chOff x="3786763" y="2922088"/>
            <a:chExt cx="2471256" cy="1964288"/>
          </a:xfrm>
        </p:grpSpPr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l="50216" t="1156" b="50065"/>
            <a:stretch/>
          </p:blipFill>
          <p:spPr>
            <a:xfrm>
              <a:off x="3786763" y="2922088"/>
              <a:ext cx="2471256" cy="1694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3"/>
            <p:cNvSpPr txBox="1"/>
            <p:nvPr/>
          </p:nvSpPr>
          <p:spPr>
            <a:xfrm>
              <a:off x="4133700" y="4486175"/>
              <a:ext cx="15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flow cytometry</a:t>
              </a:r>
              <a:endParaRPr/>
            </a:p>
          </p:txBody>
        </p:sp>
      </p:grpSp>
      <p:pic>
        <p:nvPicPr>
          <p:cNvPr id="153" name="Google Shape;1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12187" y="4622150"/>
            <a:ext cx="56864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BCAA20-681D-40FF-8067-F2974207C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body" idx="2"/>
          </p:nvPr>
        </p:nvSpPr>
        <p:spPr>
          <a:xfrm>
            <a:off x="566921" y="267160"/>
            <a:ext cx="60978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fr-FR"/>
              <a:t>Plan</a:t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0" y="2887031"/>
            <a:ext cx="1523400" cy="3948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7864925" y="2887031"/>
            <a:ext cx="1296900" cy="3948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4711688" y="2887031"/>
            <a:ext cx="1669500" cy="3948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1531175" y="2887031"/>
            <a:ext cx="1584900" cy="3948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 txBox="1"/>
          <p:nvPr/>
        </p:nvSpPr>
        <p:spPr>
          <a:xfrm rot="-2420146">
            <a:off x="323731" y="2113797"/>
            <a:ext cx="1502628" cy="4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3116075" y="2887031"/>
            <a:ext cx="1669500" cy="3948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 txBox="1"/>
          <p:nvPr/>
        </p:nvSpPr>
        <p:spPr>
          <a:xfrm rot="-2420146">
            <a:off x="1960006" y="2113797"/>
            <a:ext cx="1502628" cy="41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Proof of concept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 rot="-2420081">
            <a:off x="3487908" y="1645284"/>
            <a:ext cx="2412510" cy="6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Adding layers of complexity to the sequence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4"/>
          <p:cNvSpPr txBox="1"/>
          <p:nvPr/>
        </p:nvSpPr>
        <p:spPr>
          <a:xfrm rot="-2420028">
            <a:off x="6607239" y="1663496"/>
            <a:ext cx="2237348" cy="8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Modeling to find another metric? 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6341525" y="2887031"/>
            <a:ext cx="1523400" cy="3948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/>
          <p:nvPr/>
        </p:nvSpPr>
        <p:spPr>
          <a:xfrm rot="-2420028">
            <a:off x="5138664" y="1663496"/>
            <a:ext cx="2237348" cy="8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Possible link between in-vivo in-vitro?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 rot="-2420028">
            <a:off x="8164939" y="1767216"/>
            <a:ext cx="2237348" cy="64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264" y="1278600"/>
            <a:ext cx="4228588" cy="2960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5"/>
          <p:cNvGrpSpPr/>
          <p:nvPr/>
        </p:nvGrpSpPr>
        <p:grpSpPr>
          <a:xfrm>
            <a:off x="4156264" y="1190638"/>
            <a:ext cx="4228588" cy="3048792"/>
            <a:chOff x="4156264" y="1190638"/>
            <a:chExt cx="4228588" cy="3048792"/>
          </a:xfrm>
        </p:grpSpPr>
        <p:grpSp>
          <p:nvGrpSpPr>
            <p:cNvPr id="179" name="Google Shape;179;p15"/>
            <p:cNvGrpSpPr/>
            <p:nvPr/>
          </p:nvGrpSpPr>
          <p:grpSpPr>
            <a:xfrm>
              <a:off x="4156264" y="1278600"/>
              <a:ext cx="4228588" cy="2960830"/>
              <a:chOff x="429327" y="1192125"/>
              <a:chExt cx="4228588" cy="2960830"/>
            </a:xfrm>
          </p:grpSpPr>
          <p:sp>
            <p:nvSpPr>
              <p:cNvPr id="180" name="Google Shape;180;p15"/>
              <p:cNvSpPr txBox="1"/>
              <p:nvPr/>
            </p:nvSpPr>
            <p:spPr>
              <a:xfrm rot="-5400000">
                <a:off x="2996325" y="2562463"/>
                <a:ext cx="2090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/>
                  <a:t>Integrase : Logic element </a:t>
                </a:r>
                <a:endParaRPr sz="1200"/>
              </a:p>
            </p:txBody>
          </p:sp>
          <p:pic>
            <p:nvPicPr>
              <p:cNvPr id="181" name="Google Shape;181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29327" y="1192125"/>
                <a:ext cx="4228588" cy="2960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" name="Google Shape;182;p15"/>
              <p:cNvSpPr/>
              <p:nvPr/>
            </p:nvSpPr>
            <p:spPr>
              <a:xfrm>
                <a:off x="2021700" y="1768750"/>
                <a:ext cx="1050000" cy="95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1123975" y="1814525"/>
                <a:ext cx="3293400" cy="212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1123975" y="2413013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1123975" y="2963488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1123975" y="3243100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1123975" y="3522700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88" name="Google Shape;18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3675" y="1190638"/>
              <a:ext cx="3581400" cy="4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15"/>
          <p:cNvGrpSpPr/>
          <p:nvPr/>
        </p:nvGrpSpPr>
        <p:grpSpPr>
          <a:xfrm>
            <a:off x="4156264" y="1266700"/>
            <a:ext cx="4228588" cy="3605350"/>
            <a:chOff x="4156264" y="1266700"/>
            <a:chExt cx="4228588" cy="3605350"/>
          </a:xfrm>
        </p:grpSpPr>
        <p:grpSp>
          <p:nvGrpSpPr>
            <p:cNvPr id="190" name="Google Shape;190;p15"/>
            <p:cNvGrpSpPr/>
            <p:nvPr/>
          </p:nvGrpSpPr>
          <p:grpSpPr>
            <a:xfrm>
              <a:off x="4156264" y="1266700"/>
              <a:ext cx="4228588" cy="2960830"/>
              <a:chOff x="4156264" y="1266700"/>
              <a:chExt cx="4228588" cy="2960830"/>
            </a:xfrm>
          </p:grpSpPr>
          <p:pic>
            <p:nvPicPr>
              <p:cNvPr id="191" name="Google Shape;191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156264" y="1266700"/>
                <a:ext cx="4228588" cy="29608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" name="Google Shape;192;p15"/>
              <p:cNvSpPr/>
              <p:nvPr/>
            </p:nvSpPr>
            <p:spPr>
              <a:xfrm>
                <a:off x="4857775" y="210027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4857775" y="2664922"/>
                <a:ext cx="3293400" cy="133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4857775" y="319867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857775" y="3479025"/>
                <a:ext cx="3293400" cy="16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857775" y="3746975"/>
                <a:ext cx="3293400" cy="60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5748375" y="1702075"/>
                <a:ext cx="959700" cy="95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9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8075" y="3865925"/>
              <a:ext cx="3612600" cy="1006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15"/>
          <p:cNvSpPr txBox="1">
            <a:spLocks noGrp="1"/>
          </p:cNvSpPr>
          <p:nvPr>
            <p:ph type="body" idx="2"/>
          </p:nvPr>
        </p:nvSpPr>
        <p:spPr>
          <a:xfrm>
            <a:off x="90062" y="7467"/>
            <a:ext cx="7862899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129" dirty="0"/>
              <a:t>Proof of concept: </a:t>
            </a:r>
            <a:r>
              <a:rPr lang="fr-FR" sz="2129" dirty="0" err="1"/>
              <a:t>Does</a:t>
            </a:r>
            <a:r>
              <a:rPr lang="fr-FR" sz="2129" dirty="0"/>
              <a:t> </a:t>
            </a:r>
            <a:r>
              <a:rPr lang="fr-FR" sz="2129" dirty="0" err="1"/>
              <a:t>cell</a:t>
            </a:r>
            <a:r>
              <a:rPr lang="fr-FR" sz="2129" dirty="0"/>
              <a:t> free </a:t>
            </a:r>
            <a:r>
              <a:rPr lang="fr-FR" sz="2129" dirty="0" err="1"/>
              <a:t>results</a:t>
            </a:r>
            <a:r>
              <a:rPr lang="fr-FR" sz="2129" dirty="0"/>
              <a:t> match </a:t>
            </a:r>
            <a:r>
              <a:rPr lang="fr-FR" sz="2129" i="1" dirty="0"/>
              <a:t>in </a:t>
            </a:r>
            <a:r>
              <a:rPr lang="fr-FR" sz="2129" i="1" dirty="0" err="1"/>
              <a:t>cellulo</a:t>
            </a:r>
            <a:r>
              <a:rPr lang="fr-FR" sz="2129" i="1" dirty="0"/>
              <a:t> </a:t>
            </a:r>
            <a:r>
              <a:rPr lang="fr-FR" sz="2129" dirty="0" err="1"/>
              <a:t>results</a:t>
            </a:r>
            <a:r>
              <a:rPr lang="fr-FR" sz="2129" dirty="0"/>
              <a:t>? </a:t>
            </a:r>
            <a:endParaRPr sz="2129" dirty="0"/>
          </a:p>
        </p:txBody>
      </p:sp>
      <p:sp>
        <p:nvSpPr>
          <p:cNvPr id="200" name="Google Shape;200;p15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 txBox="1"/>
          <p:nvPr/>
        </p:nvSpPr>
        <p:spPr>
          <a:xfrm rot="596">
            <a:off x="1595015" y="4746877"/>
            <a:ext cx="17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Proof of concept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363525" y="2388425"/>
            <a:ext cx="2579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General trend is </a:t>
            </a:r>
            <a:r>
              <a:rPr lang="fr-FR" b="1"/>
              <a:t>conserved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We can use cell-free to study logic gates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/>
          <p:nvPr/>
        </p:nvSpPr>
        <p:spPr>
          <a:xfrm>
            <a:off x="5622125" y="86650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CC3B43-71E1-4C79-80CA-2430D1CCF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body" idx="2"/>
          </p:nvPr>
        </p:nvSpPr>
        <p:spPr>
          <a:xfrm>
            <a:off x="-4462" y="-7961"/>
            <a:ext cx="8274522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 err="1"/>
              <a:t>Testing</a:t>
            </a:r>
            <a:r>
              <a:rPr lang="fr-FR" dirty="0"/>
              <a:t>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constructs</a:t>
            </a:r>
            <a:r>
              <a:rPr lang="fr-FR" dirty="0"/>
              <a:t>: </a:t>
            </a:r>
            <a:r>
              <a:rPr lang="fr-FR" dirty="0" err="1"/>
              <a:t>towards</a:t>
            </a:r>
            <a:r>
              <a:rPr lang="fr-FR" dirty="0"/>
              <a:t> the </a:t>
            </a:r>
            <a:r>
              <a:rPr lang="fr-FR" dirty="0" err="1"/>
              <a:t>limits</a:t>
            </a:r>
            <a:r>
              <a:rPr lang="fr-FR" dirty="0"/>
              <a:t> of the system</a:t>
            </a:r>
            <a:endParaRPr dirty="0"/>
          </a:p>
        </p:txBody>
      </p:sp>
      <p:sp>
        <p:nvSpPr>
          <p:cNvPr id="216" name="Google Shape;216;p16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26390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5" y="1724398"/>
            <a:ext cx="2943300" cy="26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 txBox="1"/>
          <p:nvPr/>
        </p:nvSpPr>
        <p:spPr>
          <a:xfrm>
            <a:off x="170538" y="1020563"/>
            <a:ext cx="229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449" y="1724400"/>
            <a:ext cx="2813899" cy="24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5072238" y="1020563"/>
            <a:ext cx="235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>
                <a:latin typeface="Lato"/>
                <a:ea typeface="Lato"/>
                <a:cs typeface="Lato"/>
                <a:sym typeface="Lato"/>
              </a:rPr>
              <a:t>NAND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3" name="Google Shape;233;p16"/>
          <p:cNvGraphicFramePr/>
          <p:nvPr/>
        </p:nvGraphicFramePr>
        <p:xfrm>
          <a:off x="3154000" y="1192050"/>
          <a:ext cx="1081100" cy="307430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4" name="Google Shape;234;p16"/>
          <p:cNvGraphicFramePr/>
          <p:nvPr/>
        </p:nvGraphicFramePr>
        <p:xfrm>
          <a:off x="7959475" y="1142800"/>
          <a:ext cx="1081100" cy="307430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Output (expected)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0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649C3C-3B74-4A81-A2DA-72689F1A3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body" idx="2"/>
          </p:nvPr>
        </p:nvSpPr>
        <p:spPr>
          <a:xfrm>
            <a:off x="53813" y="-4074"/>
            <a:ext cx="7933026" cy="3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Testing more complex constructs: towards the limits of the system</a:t>
            </a:r>
          </a:p>
        </p:txBody>
      </p:sp>
      <p:sp>
        <p:nvSpPr>
          <p:cNvPr id="242" name="Google Shape;242;p1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4698325" y="5010075"/>
            <a:ext cx="16695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/>
          <p:nvPr/>
        </p:nvSpPr>
        <p:spPr>
          <a:xfrm>
            <a:off x="3102713" y="5010075"/>
            <a:ext cx="16695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"/>
          <p:cNvSpPr/>
          <p:nvPr/>
        </p:nvSpPr>
        <p:spPr>
          <a:xfrm>
            <a:off x="884913" y="5010075"/>
            <a:ext cx="2682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"/>
          <p:cNvSpPr/>
          <p:nvPr/>
        </p:nvSpPr>
        <p:spPr>
          <a:xfrm>
            <a:off x="7851563" y="5010075"/>
            <a:ext cx="1296900" cy="133500"/>
          </a:xfrm>
          <a:prstGeom prst="rect">
            <a:avLst/>
          </a:prstGeom>
          <a:solidFill>
            <a:srgbClr val="F6CD4C"/>
          </a:solidFill>
          <a:ln w="9525" cap="flat" cmpd="sng">
            <a:solidFill>
              <a:srgbClr val="F6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4844440" y="5010075"/>
            <a:ext cx="1523400" cy="133500"/>
          </a:xfrm>
          <a:prstGeom prst="rect">
            <a:avLst/>
          </a:prstGeom>
          <a:solidFill>
            <a:srgbClr val="83D061"/>
          </a:solidFill>
          <a:ln w="9525" cap="flat" cmpd="sng">
            <a:solidFill>
              <a:srgbClr val="83D0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2160638" y="5009775"/>
            <a:ext cx="2666700" cy="1335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6328163" y="5010075"/>
            <a:ext cx="1523400" cy="1335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>
            <a:off x="-4462" y="5009775"/>
            <a:ext cx="1296900" cy="133500"/>
          </a:xfrm>
          <a:prstGeom prst="rect">
            <a:avLst/>
          </a:prstGeom>
          <a:solidFill>
            <a:srgbClr val="F55E61"/>
          </a:solidFill>
          <a:ln w="9525" cap="flat" cmpd="sng">
            <a:solidFill>
              <a:srgbClr val="F55E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884913" y="5010075"/>
            <a:ext cx="1296900" cy="1335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rgbClr val="F58F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 txBox="1"/>
          <p:nvPr/>
        </p:nvSpPr>
        <p:spPr>
          <a:xfrm>
            <a:off x="2867600" y="4746844"/>
            <a:ext cx="21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1">
                <a:latin typeface="Lato"/>
                <a:ea typeface="Lato"/>
                <a:cs typeface="Lato"/>
                <a:sym typeface="Lato"/>
              </a:rPr>
              <a:t>Adding layers of complexity </a:t>
            </a:r>
            <a:endParaRPr sz="900" i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5" name="Google Shape;255;p17"/>
          <p:cNvGraphicFramePr/>
          <p:nvPr/>
        </p:nvGraphicFramePr>
        <p:xfrm>
          <a:off x="43788" y="2778475"/>
          <a:ext cx="104802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6" name="Google Shape;256;p17"/>
          <p:cNvGraphicFramePr/>
          <p:nvPr/>
        </p:nvGraphicFramePr>
        <p:xfrm>
          <a:off x="4458225" y="2626116"/>
          <a:ext cx="1048025" cy="1219160"/>
        </p:xfrm>
        <a:graphic>
          <a:graphicData uri="http://schemas.openxmlformats.org/drawingml/2006/table">
            <a:tbl>
              <a:tblPr>
                <a:noFill/>
                <a:tableStyleId>{46227454-23A7-425C-97AA-A9A011ACAEDD}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/>
                        <a:t>0</a:t>
                      </a:r>
                      <a:endParaRPr sz="1100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/>
                        <a:t>1</a:t>
                      </a:r>
                      <a:endParaRPr sz="1100" b="1"/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7" name="Google Shape;257;p17"/>
          <p:cNvSpPr txBox="1"/>
          <p:nvPr/>
        </p:nvSpPr>
        <p:spPr>
          <a:xfrm>
            <a:off x="43800" y="2371650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4458213" y="2191753"/>
            <a:ext cx="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17"/>
          <p:cNvSpPr txBox="1"/>
          <p:nvPr/>
        </p:nvSpPr>
        <p:spPr>
          <a:xfrm>
            <a:off x="3357300" y="731750"/>
            <a:ext cx="18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 = 1 in triplicates</a:t>
            </a:r>
            <a:endParaRPr/>
          </a:p>
        </p:txBody>
      </p:sp>
      <p:pic>
        <p:nvPicPr>
          <p:cNvPr id="261" name="Google Shape;2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25" y="1591349"/>
            <a:ext cx="3638601" cy="26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125" y="1448950"/>
            <a:ext cx="3953749" cy="28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449700" y="1191150"/>
            <a:ext cx="6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AND</a:t>
            </a:r>
            <a:endParaRPr/>
          </a:p>
        </p:txBody>
      </p:sp>
      <p:sp>
        <p:nvSpPr>
          <p:cNvPr id="264" name="Google Shape;264;p17"/>
          <p:cNvSpPr txBox="1"/>
          <p:nvPr/>
        </p:nvSpPr>
        <p:spPr>
          <a:xfrm>
            <a:off x="5564975" y="1160725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NAND</a:t>
            </a:r>
            <a:endParaRPr/>
          </a:p>
        </p:txBody>
      </p:sp>
      <p:sp>
        <p:nvSpPr>
          <p:cNvPr id="265" name="Google Shape;265;p17"/>
          <p:cNvSpPr txBox="1"/>
          <p:nvPr/>
        </p:nvSpPr>
        <p:spPr>
          <a:xfrm>
            <a:off x="1877700" y="4317050"/>
            <a:ext cx="22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 : Unexpected result </a:t>
            </a:r>
            <a:endParaRPr/>
          </a:p>
        </p:txBody>
      </p:sp>
      <p:sp>
        <p:nvSpPr>
          <p:cNvPr id="266" name="Google Shape;266;p17"/>
          <p:cNvSpPr txBox="1"/>
          <p:nvPr/>
        </p:nvSpPr>
        <p:spPr>
          <a:xfrm>
            <a:off x="2373050" y="2696900"/>
            <a:ext cx="2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*</a:t>
            </a:r>
            <a:endParaRPr sz="23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7753E0-FBEE-43A1-A657-2A57E1FB8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1047</Words>
  <Application>Microsoft Office PowerPoint</Application>
  <PresentationFormat>Affichage à l'écran (16:9)</PresentationFormat>
  <Paragraphs>432</Paragraphs>
  <Slides>43</Slides>
  <Notes>43</Notes>
  <HiddenSlides>20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Calibri</vt:lpstr>
      <vt:lpstr>Lato</vt:lpstr>
      <vt:lpstr>Thème Office</vt:lpstr>
      <vt:lpstr>Présentation PowerPoint</vt:lpstr>
      <vt:lpstr>Rapid prototyping of genetic logic gates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Nessim Louafi</cp:lastModifiedBy>
  <cp:revision>4</cp:revision>
  <dcterms:modified xsi:type="dcterms:W3CDTF">2022-05-23T21:10:17Z</dcterms:modified>
</cp:coreProperties>
</file>